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81" r:id="rId3"/>
    <p:sldId id="282" r:id="rId4"/>
    <p:sldId id="284" r:id="rId5"/>
    <p:sldId id="273" r:id="rId6"/>
    <p:sldId id="272" r:id="rId7"/>
    <p:sldId id="275" r:id="rId8"/>
    <p:sldId id="285" r:id="rId9"/>
    <p:sldId id="277" r:id="rId10"/>
    <p:sldId id="266" r:id="rId11"/>
    <p:sldId id="267" r:id="rId12"/>
  </p:sldIdLst>
  <p:sldSz cx="9144000" cy="6858000" type="screen4x3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930" y="-4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52312C-068A-443C-8946-39DBBBDFC6A9}" type="datetimeFigureOut">
              <a:rPr lang="da-DK" smtClean="0"/>
              <a:t>30-10-2015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58D50-741B-417B-BBD3-923C59F5904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1963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9" name="Und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a-DK" smtClean="0"/>
              <a:t>Klik for at redigere undertiteltypografien i masteren</a:t>
            </a:r>
            <a:endParaRPr kumimoji="0" lang="en-US"/>
          </a:p>
        </p:txBody>
      </p:sp>
      <p:sp>
        <p:nvSpPr>
          <p:cNvPr id="28" name="Pladsholder til dato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051471D-D118-4F55-9EE6-5AE8C759C8C6}" type="datetimeFigureOut">
              <a:rPr lang="da-DK" smtClean="0"/>
              <a:pPr/>
              <a:t>30-10-2015</a:t>
            </a:fld>
            <a:endParaRPr lang="da-DK"/>
          </a:p>
        </p:txBody>
      </p:sp>
      <p:sp>
        <p:nvSpPr>
          <p:cNvPr id="17" name="Pladsholder til sidefod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da-DK"/>
          </a:p>
        </p:txBody>
      </p:sp>
      <p:sp>
        <p:nvSpPr>
          <p:cNvPr id="29" name="Pladsholder til diasnumm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54D441-2BA2-4AED-BD28-86097F8763A8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471D-D118-4F55-9EE6-5AE8C759C8C6}" type="datetimeFigureOut">
              <a:rPr lang="da-DK" smtClean="0"/>
              <a:pPr/>
              <a:t>30-10-2015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D441-2BA2-4AED-BD28-86097F8763A8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051471D-D118-4F55-9EE6-5AE8C759C8C6}" type="datetimeFigureOut">
              <a:rPr lang="da-DK" smtClean="0"/>
              <a:pPr/>
              <a:t>30-10-2015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da-DK"/>
          </a:p>
        </p:txBody>
      </p:sp>
      <p:sp>
        <p:nvSpPr>
          <p:cNvPr id="7" name="Rektangel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254D441-2BA2-4AED-BD28-86097F8763A8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471D-D118-4F55-9EE6-5AE8C759C8C6}" type="datetimeFigureOut">
              <a:rPr lang="da-DK" smtClean="0"/>
              <a:pPr/>
              <a:t>30-10-2015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54D441-2BA2-4AED-BD28-86097F8763A8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Pladsholder til indhold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7" name="Rektangel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12" name="Pladsholder til dato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471D-D118-4F55-9EE6-5AE8C759C8C6}" type="datetimeFigureOut">
              <a:rPr lang="da-DK" smtClean="0"/>
              <a:pPr/>
              <a:t>30-10-2015</a:t>
            </a:fld>
            <a:endParaRPr lang="da-DK"/>
          </a:p>
        </p:txBody>
      </p:sp>
      <p:sp>
        <p:nvSpPr>
          <p:cNvPr id="13" name="Pladsholder til diasnumm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254D441-2BA2-4AED-BD28-86097F8763A8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4" name="Pladsholder til sidefod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1" name="Pladsholder til indhold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51471D-D118-4F55-9EE6-5AE8C759C8C6}" type="datetimeFigureOut">
              <a:rPr lang="da-DK" smtClean="0"/>
              <a:pPr/>
              <a:t>30-10-2015</a:t>
            </a:fld>
            <a:endParaRPr lang="da-DK"/>
          </a:p>
        </p:txBody>
      </p:sp>
      <p:sp>
        <p:nvSpPr>
          <p:cNvPr id="10" name="Pladsholder til diasnumm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254D441-2BA2-4AED-BD28-86097F8763A8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2" name="Pladsholder til sidefod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11" name="Pladsholder til indhold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3" name="Pladsholder til indhold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0" name="Pladsholder til dato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51471D-D118-4F55-9EE6-5AE8C759C8C6}" type="datetimeFigureOut">
              <a:rPr lang="da-DK" smtClean="0"/>
              <a:pPr/>
              <a:t>30-10-2015</a:t>
            </a:fld>
            <a:endParaRPr lang="da-DK"/>
          </a:p>
        </p:txBody>
      </p:sp>
      <p:sp>
        <p:nvSpPr>
          <p:cNvPr id="12" name="Pladsholder til diasnumm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254D441-2BA2-4AED-BD28-86097F8763A8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4" name="Pladsholder til sidefod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a-DK"/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15" name="Pladsholder til teks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471D-D118-4F55-9EE6-5AE8C759C8C6}" type="datetimeFigureOut">
              <a:rPr lang="da-DK" smtClean="0"/>
              <a:pPr/>
              <a:t>30-10-2015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54D441-2BA2-4AED-BD28-86097F8763A8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471D-D118-4F55-9EE6-5AE8C759C8C6}" type="datetimeFigureOut">
              <a:rPr lang="da-DK" smtClean="0"/>
              <a:pPr/>
              <a:t>30-10-2015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54D441-2BA2-4AED-BD28-86097F8763A8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471D-D118-4F55-9EE6-5AE8C759C8C6}" type="datetimeFigureOut">
              <a:rPr lang="da-DK" smtClean="0"/>
              <a:pPr/>
              <a:t>30-10-2015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54D441-2BA2-4AED-BD28-86097F8763A8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8" name="Rektangel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11" name="Rektangel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ladsholder til dato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051471D-D118-4F55-9EE6-5AE8C759C8C6}" type="datetimeFigureOut">
              <a:rPr lang="da-DK" smtClean="0"/>
              <a:pPr/>
              <a:t>30-10-2015</a:t>
            </a:fld>
            <a:endParaRPr lang="da-DK"/>
          </a:p>
        </p:txBody>
      </p:sp>
      <p:sp>
        <p:nvSpPr>
          <p:cNvPr id="13" name="Pladsholder til diasnumm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254D441-2BA2-4AED-BD28-86097F8763A8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4" name="Pladsholder til sidefod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dsholder til titel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13" name="Pladsholder til teks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14" name="Pladsholder til dato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51471D-D118-4F55-9EE6-5AE8C759C8C6}" type="datetimeFigureOut">
              <a:rPr lang="da-DK" smtClean="0"/>
              <a:pPr/>
              <a:t>30-10-2015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a-DK"/>
          </a:p>
        </p:txBody>
      </p:sp>
      <p:sp>
        <p:nvSpPr>
          <p:cNvPr id="7" name="Rektangel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Pladsholder til diasnumm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254D441-2BA2-4AED-BD28-86097F8763A8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Fra ufaglært til Ufaglært til faglært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Madlavnings tekniske egenskaber</a:t>
            </a:r>
            <a:endParaRPr lang="da-DK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556792"/>
            <a:ext cx="6732240" cy="3657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Madtekniske egenskaber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da-DK" dirty="0" smtClean="0"/>
              <a:t>Syltning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a-DK" dirty="0" smtClean="0"/>
              <a:t>Sukkersyltning</a:t>
            </a:r>
          </a:p>
          <a:p>
            <a:pPr lvl="1"/>
            <a:r>
              <a:rPr lang="da-DK" dirty="0" smtClean="0"/>
              <a:t>Frugter og grøntsager konserveres med sukker, hvorved holdbarheden forlænges.</a:t>
            </a:r>
          </a:p>
          <a:p>
            <a:pPr lvl="1"/>
            <a:r>
              <a:rPr lang="da-DK" dirty="0" smtClean="0"/>
              <a:t>Der anvendes ofte fortykningsmiddel eller konserveringsmiddel.</a:t>
            </a:r>
          </a:p>
          <a:p>
            <a:r>
              <a:rPr lang="da-DK" dirty="0" smtClean="0"/>
              <a:t>Eddikesyltning</a:t>
            </a:r>
          </a:p>
          <a:p>
            <a:pPr lvl="1"/>
            <a:r>
              <a:rPr lang="da-DK" dirty="0" smtClean="0"/>
              <a:t>Her syltes frugter og grøntsager med eddike, hvorved holdbarheden </a:t>
            </a:r>
            <a:r>
              <a:rPr lang="da-DK" dirty="0" err="1" smtClean="0"/>
              <a:t>pga</a:t>
            </a:r>
            <a:r>
              <a:rPr lang="da-DK" dirty="0" smtClean="0"/>
              <a:t> lav </a:t>
            </a:r>
            <a:r>
              <a:rPr lang="da-DK" dirty="0" err="1" smtClean="0"/>
              <a:t>ph</a:t>
            </a:r>
            <a:r>
              <a:rPr lang="da-DK" dirty="0" smtClean="0"/>
              <a:t> forlænges.</a:t>
            </a:r>
            <a:endParaRPr lang="da-D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Madtekniske egenskaber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da-DK" dirty="0" smtClean="0"/>
              <a:t>Saltning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a-DK" dirty="0" smtClean="0"/>
              <a:t>Tørsaltning; gnides med salt og evt. sukker. Foregår fra 2 dage til uger til måneder(5 grader)</a:t>
            </a:r>
            <a:endParaRPr lang="da-DK" dirty="0" smtClean="0"/>
          </a:p>
          <a:p>
            <a:r>
              <a:rPr lang="da-DK" dirty="0" smtClean="0"/>
              <a:t>Lagesaltning(sprængning); 200g salt+25 g sukker </a:t>
            </a:r>
            <a:r>
              <a:rPr lang="da-DK" dirty="0" err="1" smtClean="0"/>
              <a:t>pr.liter</a:t>
            </a:r>
            <a:r>
              <a:rPr lang="da-DK" dirty="0" smtClean="0"/>
              <a:t> vand. Foregår fra 1-6 dage(5 grader)</a:t>
            </a:r>
            <a:endParaRPr lang="da-DK" dirty="0" smtClean="0"/>
          </a:p>
          <a:p>
            <a:r>
              <a:rPr lang="da-DK" dirty="0" smtClean="0"/>
              <a:t>Gourmetsaltning; 0,3 g fint salt pr 100 g kød.</a:t>
            </a:r>
            <a:endParaRPr lang="da-D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Madtekniske egenskaber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da-DK" dirty="0" smtClean="0"/>
              <a:t>Struktur, tekstur og konsistens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a-DK" dirty="0" smtClean="0"/>
              <a:t>I vegetabilske råvarer nedbrydes pektin, fibre og stivelse ved påvirkning af vand og varme. </a:t>
            </a:r>
          </a:p>
          <a:p>
            <a:r>
              <a:rPr lang="da-DK" dirty="0" smtClean="0"/>
              <a:t>Vandet kan være tilsat eller råvarens eget.</a:t>
            </a:r>
          </a:p>
          <a:p>
            <a:r>
              <a:rPr lang="da-DK" dirty="0" smtClean="0"/>
              <a:t>Stivelse optager væske ( forklistring), og dette forhold udnyttes </a:t>
            </a:r>
            <a:r>
              <a:rPr lang="da-DK" dirty="0" err="1" smtClean="0"/>
              <a:t>bla</a:t>
            </a:r>
            <a:r>
              <a:rPr lang="da-DK" dirty="0" smtClean="0"/>
              <a:t>. i bagværk og jævnemetoder</a:t>
            </a:r>
          </a:p>
          <a:p>
            <a:endParaRPr lang="da-D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Madtekniske egenskaber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da-DK" dirty="0" smtClean="0"/>
              <a:t>Struktur, tekstur og konsistens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a-DK" dirty="0" smtClean="0"/>
              <a:t>Animalske råvarer indeholder to forskellige typer af proteiner, der har betydning for råvarens struktur og konsistens.</a:t>
            </a:r>
          </a:p>
          <a:p>
            <a:r>
              <a:rPr lang="da-DK" dirty="0" smtClean="0"/>
              <a:t>Alle proteiners struktur koagulerer, </a:t>
            </a:r>
            <a:r>
              <a:rPr lang="da-DK" dirty="0" err="1" smtClean="0"/>
              <a:t>dvs</a:t>
            </a:r>
            <a:r>
              <a:rPr lang="da-DK" dirty="0" smtClean="0"/>
              <a:t> ændrer sig ved opvarmning.</a:t>
            </a:r>
          </a:p>
          <a:p>
            <a:r>
              <a:rPr lang="da-DK" dirty="0" smtClean="0"/>
              <a:t>Muskelfibre bliver hårdere og hårdere med stigende temperatur.</a:t>
            </a:r>
          </a:p>
          <a:p>
            <a:r>
              <a:rPr lang="da-DK" dirty="0" smtClean="0"/>
              <a:t>Bindevæv blødgøres, som ønsket.</a:t>
            </a:r>
          </a:p>
          <a:p>
            <a:r>
              <a:rPr lang="da-DK" dirty="0" smtClean="0"/>
              <a:t>For at retten lykkes, gælder det om at finde balancen  mellem varmebehandlingstid og –temperatur og kødstykkets proteinsammensætning     ( muskelfibre og bindevæv)</a:t>
            </a:r>
          </a:p>
          <a:p>
            <a:r>
              <a:rPr lang="da-DK" dirty="0" smtClean="0"/>
              <a:t>Salt og syre fremmer proteinernes koagulering ( fisk og citronsaft)</a:t>
            </a:r>
            <a:endParaRPr lang="da-D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Madtekniske egenskaber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da-DK" dirty="0" smtClean="0"/>
              <a:t>Farve og udseende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a-DK" dirty="0" smtClean="0"/>
              <a:t>GRØN: klorofyl giver den grønne farve, og er følsomt overfor varme, ilt, syre og vand.</a:t>
            </a:r>
          </a:p>
          <a:p>
            <a:r>
              <a:rPr lang="da-DK" dirty="0" smtClean="0"/>
              <a:t>For at bevare den grønne farve i </a:t>
            </a:r>
            <a:r>
              <a:rPr lang="da-DK" dirty="0" err="1" smtClean="0"/>
              <a:t>f.eks</a:t>
            </a:r>
            <a:r>
              <a:rPr lang="da-DK" dirty="0" smtClean="0"/>
              <a:t> i salater skal dressingen hældes over så sent som muligt ( gr. Bønnesalat)</a:t>
            </a:r>
          </a:p>
          <a:p>
            <a:r>
              <a:rPr lang="da-DK" dirty="0" smtClean="0"/>
              <a:t>Kogte grønne grøntsager skal man være over, lav varme, kort </a:t>
            </a:r>
            <a:r>
              <a:rPr lang="da-DK" dirty="0" smtClean="0"/>
              <a:t>tid(</a:t>
            </a:r>
            <a:r>
              <a:rPr lang="da-DK" dirty="0" err="1" smtClean="0"/>
              <a:t>blancering</a:t>
            </a:r>
            <a:r>
              <a:rPr lang="da-DK" dirty="0" smtClean="0"/>
              <a:t>)</a:t>
            </a:r>
            <a:endParaRPr lang="da-D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Madtekniske egenskaber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da-DK" dirty="0" smtClean="0"/>
              <a:t>Bagemetoder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 smtClean="0"/>
              <a:t>Bagning er en varmebehandlingsmetode, der i princippet svarer til ovnstegning. </a:t>
            </a:r>
          </a:p>
          <a:p>
            <a:r>
              <a:rPr lang="da-DK" dirty="0" smtClean="0"/>
              <a:t>Det er fødevarernes indhold af kulhydrat, der under bagningen undergår ændringer. </a:t>
            </a:r>
          </a:p>
          <a:p>
            <a:r>
              <a:rPr lang="da-DK" dirty="0" smtClean="0"/>
              <a:t>Stivelse </a:t>
            </a:r>
            <a:r>
              <a:rPr lang="da-DK" dirty="0" err="1" smtClean="0"/>
              <a:t>forklistrer</a:t>
            </a:r>
            <a:r>
              <a:rPr lang="da-DK" dirty="0" smtClean="0"/>
              <a:t>, pektin og cellulose nedbrydes delvist, og </a:t>
            </a:r>
            <a:r>
              <a:rPr lang="da-DK" dirty="0" err="1" smtClean="0"/>
              <a:t>sukkerarter</a:t>
            </a:r>
            <a:r>
              <a:rPr lang="da-DK" dirty="0" smtClean="0"/>
              <a:t> indgår i brunfarvningskombination.</a:t>
            </a:r>
          </a:p>
          <a:p>
            <a:r>
              <a:rPr lang="da-DK" dirty="0" smtClean="0"/>
              <a:t>Det giver brød en sprød skorpe og blød indre struktur. </a:t>
            </a:r>
            <a:endParaRPr lang="da-DK" dirty="0" smtClean="0"/>
          </a:p>
          <a:p>
            <a:r>
              <a:rPr lang="da-DK" dirty="0" smtClean="0"/>
              <a:t>Det ændre smag.</a:t>
            </a:r>
            <a:endParaRPr lang="da-D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Madtekniske egenskaber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da-DK" dirty="0" smtClean="0"/>
              <a:t>jævnemetoder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"/>
          </p:nvPr>
        </p:nvSpPr>
        <p:spPr>
          <a:xfrm>
            <a:off x="2267744" y="1700808"/>
            <a:ext cx="6400800" cy="4419600"/>
          </a:xfrm>
        </p:spPr>
        <p:txBody>
          <a:bodyPr>
            <a:normAutofit/>
          </a:bodyPr>
          <a:lstStyle/>
          <a:p>
            <a:r>
              <a:rPr lang="da-DK" dirty="0" smtClean="0"/>
              <a:t>Jævning af forskellige retter bruges for at opnå en vis tykkelse af retterne, og for at få en ensartet, sammenhængende jævn konsistens</a:t>
            </a:r>
            <a:r>
              <a:rPr lang="da-DK" dirty="0" smtClean="0"/>
              <a:t>.</a:t>
            </a:r>
            <a:endParaRPr lang="da-DK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Madtekniske egenskaber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da-DK" dirty="0" smtClean="0"/>
              <a:t>Stivnemetoder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a-DK" dirty="0" smtClean="0"/>
              <a:t>Stivnemetoder anvendes for at opnå en bestemt ønsket struktur, fasthed og/ eller form af tilberedte retter.</a:t>
            </a:r>
          </a:p>
          <a:p>
            <a:endParaRPr lang="da-DK" dirty="0" smtClean="0"/>
          </a:p>
          <a:p>
            <a:r>
              <a:rPr lang="da-DK" dirty="0" smtClean="0"/>
              <a:t>Det er fødevarernes evne til at danne skum eller gel, der udnyttes. </a:t>
            </a:r>
            <a:r>
              <a:rPr lang="da-DK" dirty="0" err="1" smtClean="0"/>
              <a:t>F.eks</a:t>
            </a:r>
            <a:r>
              <a:rPr lang="da-DK" dirty="0" smtClean="0"/>
              <a:t> æggehvide, fløde, </a:t>
            </a:r>
            <a:r>
              <a:rPr lang="da-DK" dirty="0" err="1" smtClean="0"/>
              <a:t>osv</a:t>
            </a:r>
            <a:endParaRPr lang="da-D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Madtekniske egenskaber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da-DK" dirty="0" smtClean="0"/>
              <a:t>Stivelse æg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a-DK" dirty="0" smtClean="0"/>
              <a:t> Ved opvarmning danner æg en blød sammenhængende konsistens</a:t>
            </a:r>
          </a:p>
          <a:p>
            <a:r>
              <a:rPr lang="da-DK" smtClean="0"/>
              <a:t>Æggehvider stivner </a:t>
            </a:r>
            <a:r>
              <a:rPr lang="da-DK" dirty="0" smtClean="0"/>
              <a:t>ved 60-62 grader </a:t>
            </a:r>
          </a:p>
          <a:p>
            <a:r>
              <a:rPr lang="da-DK" dirty="0" smtClean="0"/>
              <a:t>Æggeblommer stivner ved 65-70 grader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97450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Madtekniske egenskaber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da-DK" dirty="0" smtClean="0"/>
              <a:t>Deling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 smtClean="0"/>
              <a:t>Årsager til sensorisk forskel ved deling:</a:t>
            </a:r>
          </a:p>
          <a:p>
            <a:pPr lvl="1"/>
            <a:r>
              <a:rPr lang="da-DK" dirty="0" smtClean="0"/>
              <a:t>Sammenhæng mellem smagsoplevelse og ingrediens fordeling.</a:t>
            </a:r>
          </a:p>
          <a:p>
            <a:pPr lvl="1"/>
            <a:r>
              <a:rPr lang="da-DK" dirty="0" smtClean="0"/>
              <a:t>Frigivelse af smags- og aromastoffer ved tilberedning og indtag afhænger af ingrediensernes størrelse og form.</a:t>
            </a:r>
          </a:p>
          <a:p>
            <a:pPr lvl="1"/>
            <a:r>
              <a:rPr lang="da-DK" dirty="0" smtClean="0"/>
              <a:t>Deling på tværs eller langs med kød, fjerkræ fibre, eller grøntsagers ledningsstrenge</a:t>
            </a:r>
          </a:p>
          <a:p>
            <a:pPr lvl="1"/>
            <a:r>
              <a:rPr lang="da-DK" dirty="0" smtClean="0"/>
              <a:t>Skærefladens overfladestruktur. Skarpe snit giver lille </a:t>
            </a:r>
            <a:r>
              <a:rPr lang="da-DK" dirty="0" err="1" smtClean="0"/>
              <a:t>vævsødelæggelse</a:t>
            </a:r>
            <a:r>
              <a:rPr lang="da-DK" dirty="0" smtClean="0"/>
              <a:t> og dermed øget sprødhed.</a:t>
            </a:r>
            <a:endParaRPr lang="da-D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6619</TotalTime>
  <Words>502</Words>
  <Application>Microsoft Office PowerPoint</Application>
  <PresentationFormat>Skærmshow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11</vt:i4>
      </vt:variant>
    </vt:vector>
  </HeadingPairs>
  <TitlesOfParts>
    <vt:vector size="12" baseType="lpstr">
      <vt:lpstr>Median</vt:lpstr>
      <vt:lpstr>Fra ufaglært til Ufaglært til faglært</vt:lpstr>
      <vt:lpstr>Madtekniske egenskaber</vt:lpstr>
      <vt:lpstr>Madtekniske egenskaber</vt:lpstr>
      <vt:lpstr>Madtekniske egenskaber</vt:lpstr>
      <vt:lpstr>Madtekniske egenskaber</vt:lpstr>
      <vt:lpstr>Madtekniske egenskaber</vt:lpstr>
      <vt:lpstr>Madtekniske egenskaber</vt:lpstr>
      <vt:lpstr>Madtekniske egenskaber</vt:lpstr>
      <vt:lpstr>Madtekniske egenskaber</vt:lpstr>
      <vt:lpstr>Madtekniske egenskaber</vt:lpstr>
      <vt:lpstr>Madtekniske egenskaber</vt:lpstr>
    </vt:vector>
  </TitlesOfParts>
  <Company>EUC Nord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Metodik og Sensorik</dc:title>
  <dc:creator>ulla bach jensen</dc:creator>
  <cp:lastModifiedBy>Pia Betina Meyer</cp:lastModifiedBy>
  <cp:revision>14</cp:revision>
  <cp:lastPrinted>2015-10-30T11:47:11Z</cp:lastPrinted>
  <dcterms:created xsi:type="dcterms:W3CDTF">2013-04-25T09:30:12Z</dcterms:created>
  <dcterms:modified xsi:type="dcterms:W3CDTF">2015-10-30T13:37:32Z</dcterms:modified>
</cp:coreProperties>
</file>