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761163" cy="9942513"/>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686" autoAdjust="0"/>
  </p:normalViewPr>
  <p:slideViewPr>
    <p:cSldViewPr>
      <p:cViewPr>
        <p:scale>
          <a:sx n="75" d="100"/>
          <a:sy n="75" d="100"/>
        </p:scale>
        <p:origin x="-1666" y="-30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da-DK" dirty="0"/>
          </a:p>
        </p:txBody>
      </p:sp>
      <p:sp>
        <p:nvSpPr>
          <p:cNvPr id="3" name="Pladsholder til dato 2"/>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1200"/>
            </a:lvl1pPr>
          </a:lstStyle>
          <a:p>
            <a:fld id="{EF8A2147-1349-4149-9DFB-EBD737ABDFB5}" type="datetimeFigureOut">
              <a:rPr lang="da-DK" smtClean="0"/>
              <a:t>09-11-2015</a:t>
            </a:fld>
            <a:endParaRPr lang="da-DK" dirty="0"/>
          </a:p>
        </p:txBody>
      </p:sp>
      <p:sp>
        <p:nvSpPr>
          <p:cNvPr id="4" name="Pladsholder til diasbillede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da-DK" dirty="0"/>
          </a:p>
        </p:txBody>
      </p:sp>
      <p:sp>
        <p:nvSpPr>
          <p:cNvPr id="5" name="Pladsholder til noter 4"/>
          <p:cNvSpPr>
            <a:spLocks noGrp="1"/>
          </p:cNvSpPr>
          <p:nvPr>
            <p:ph type="body" sz="quarter" idx="3"/>
          </p:nvPr>
        </p:nvSpPr>
        <p:spPr>
          <a:xfrm>
            <a:off x="676117" y="4722694"/>
            <a:ext cx="5408930" cy="4474131"/>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lang="da-DK" dirty="0"/>
          </a:p>
        </p:txBody>
      </p:sp>
      <p:sp>
        <p:nvSpPr>
          <p:cNvPr id="7" name="Pladsholder til diasnummer 6"/>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1200"/>
            </a:lvl1pPr>
          </a:lstStyle>
          <a:p>
            <a:fld id="{AC89FD5C-7489-4C76-B33B-22562493F66F}" type="slidenum">
              <a:rPr lang="da-DK" smtClean="0"/>
              <a:t>‹nr.›</a:t>
            </a:fld>
            <a:endParaRPr lang="da-DK" dirty="0"/>
          </a:p>
        </p:txBody>
      </p:sp>
    </p:spTree>
    <p:extLst>
      <p:ext uri="{BB962C8B-B14F-4D97-AF65-F5344CB8AC3E}">
        <p14:creationId xmlns:p14="http://schemas.microsoft.com/office/powerpoint/2010/main" val="2952360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AC89FD5C-7489-4C76-B33B-22562493F66F}" type="slidenum">
              <a:rPr lang="da-DK" smtClean="0"/>
              <a:t>1</a:t>
            </a:fld>
            <a:endParaRPr lang="da-DK" dirty="0"/>
          </a:p>
        </p:txBody>
      </p:sp>
    </p:spTree>
    <p:extLst>
      <p:ext uri="{BB962C8B-B14F-4D97-AF65-F5344CB8AC3E}">
        <p14:creationId xmlns:p14="http://schemas.microsoft.com/office/powerpoint/2010/main" val="941459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Den lille lune ret kan varieres</a:t>
            </a:r>
            <a:r>
              <a:rPr lang="da-DK" baseline="0" dirty="0" smtClean="0"/>
              <a:t> i det uendelige, alt afhængig af målgruppen, som skal spise maden. Det er dog vigtigt, at der indgår mange grøntsager i det samlede, kolde måltid, så brugeren har mulighed for spise 600 gram frugt og grønt om dagen. Samtidig sikrer det, at fedtindholdet i den lune ret ikke bliver for højt. </a:t>
            </a:r>
            <a:endParaRPr lang="da-DK" dirty="0"/>
          </a:p>
        </p:txBody>
      </p:sp>
      <p:sp>
        <p:nvSpPr>
          <p:cNvPr id="4" name="Pladsholder til diasnummer 3"/>
          <p:cNvSpPr>
            <a:spLocks noGrp="1"/>
          </p:cNvSpPr>
          <p:nvPr>
            <p:ph type="sldNum" sz="quarter" idx="10"/>
          </p:nvPr>
        </p:nvSpPr>
        <p:spPr/>
        <p:txBody>
          <a:bodyPr/>
          <a:lstStyle/>
          <a:p>
            <a:fld id="{AC89FD5C-7489-4C76-B33B-22562493F66F}" type="slidenum">
              <a:rPr lang="da-DK" smtClean="0"/>
              <a:t>10</a:t>
            </a:fld>
            <a:endParaRPr lang="da-DK"/>
          </a:p>
        </p:txBody>
      </p:sp>
    </p:spTree>
    <p:extLst>
      <p:ext uri="{BB962C8B-B14F-4D97-AF65-F5344CB8AC3E}">
        <p14:creationId xmlns:p14="http://schemas.microsoft.com/office/powerpoint/2010/main" val="2101193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AC89FD5C-7489-4C76-B33B-22562493F66F}" type="slidenum">
              <a:rPr lang="da-DK" smtClean="0"/>
              <a:t>11</a:t>
            </a:fld>
            <a:endParaRPr lang="da-DK" dirty="0"/>
          </a:p>
        </p:txBody>
      </p:sp>
    </p:spTree>
    <p:extLst>
      <p:ext uri="{BB962C8B-B14F-4D97-AF65-F5344CB8AC3E}">
        <p14:creationId xmlns:p14="http://schemas.microsoft.com/office/powerpoint/2010/main" val="19285996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AC89FD5C-7489-4C76-B33B-22562493F66F}" type="slidenum">
              <a:rPr lang="da-DK" smtClean="0"/>
              <a:t>12</a:t>
            </a:fld>
            <a:endParaRPr lang="da-DK" dirty="0"/>
          </a:p>
        </p:txBody>
      </p:sp>
    </p:spTree>
    <p:extLst>
      <p:ext uri="{BB962C8B-B14F-4D97-AF65-F5344CB8AC3E}">
        <p14:creationId xmlns:p14="http://schemas.microsoft.com/office/powerpoint/2010/main" val="27369472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Det kan være en udfordring</a:t>
            </a:r>
            <a:r>
              <a:rPr lang="da-DK" baseline="0" dirty="0" smtClean="0"/>
              <a:t> af variere en salatbuffet dagligt, således at kunder til stadighed føler sig inspireret til at spise mange grøntsager. Mange steder vælger man at servere få blandede salater hver dag, men til gengæld med stor variation. </a:t>
            </a:r>
            <a:endParaRPr lang="da-DK" dirty="0"/>
          </a:p>
        </p:txBody>
      </p:sp>
      <p:sp>
        <p:nvSpPr>
          <p:cNvPr id="4" name="Pladsholder til diasnummer 3"/>
          <p:cNvSpPr>
            <a:spLocks noGrp="1"/>
          </p:cNvSpPr>
          <p:nvPr>
            <p:ph type="sldNum" sz="quarter" idx="10"/>
          </p:nvPr>
        </p:nvSpPr>
        <p:spPr/>
        <p:txBody>
          <a:bodyPr/>
          <a:lstStyle/>
          <a:p>
            <a:fld id="{AC89FD5C-7489-4C76-B33B-22562493F66F}" type="slidenum">
              <a:rPr lang="da-DK" smtClean="0"/>
              <a:t>13</a:t>
            </a:fld>
            <a:endParaRPr lang="da-DK" dirty="0"/>
          </a:p>
        </p:txBody>
      </p:sp>
    </p:spTree>
    <p:extLst>
      <p:ext uri="{BB962C8B-B14F-4D97-AF65-F5344CB8AC3E}">
        <p14:creationId xmlns:p14="http://schemas.microsoft.com/office/powerpoint/2010/main" val="2433971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Dagens andet hovedmåltid – det kolde måltid</a:t>
            </a:r>
            <a:r>
              <a:rPr lang="da-DK" baseline="0" dirty="0" smtClean="0"/>
              <a:t> -  består traditionelt af brød med pålæg, enten i form af smørrebrød, sandwich eller lignende. Ofte er måltidet suppleret med lune retter og </a:t>
            </a:r>
            <a:r>
              <a:rPr lang="da-DK" baseline="0" dirty="0" err="1" smtClean="0"/>
              <a:t>grøntsagstilbehør</a:t>
            </a:r>
            <a:r>
              <a:rPr lang="da-DK" baseline="0" dirty="0" smtClean="0"/>
              <a:t>. </a:t>
            </a:r>
          </a:p>
          <a:p>
            <a:r>
              <a:rPr lang="da-DK" baseline="0" dirty="0" smtClean="0"/>
              <a:t>Fuldkornsbrød, samt frugt og grøntsager er væsentlige ingredienser i dette måltid for at sikre en god ernæringsmæssig kvalitet af måltidet. Når man sammensætter menuplanen til det kolde måltid, er det vigtigt, der er fødevarer fra forskellige kategorier. Her kan denne ”håndfuld” huskeregler bruges. </a:t>
            </a:r>
            <a:endParaRPr lang="da-DK" dirty="0"/>
          </a:p>
        </p:txBody>
      </p:sp>
      <p:sp>
        <p:nvSpPr>
          <p:cNvPr id="4" name="Pladsholder til diasnummer 3"/>
          <p:cNvSpPr>
            <a:spLocks noGrp="1"/>
          </p:cNvSpPr>
          <p:nvPr>
            <p:ph type="sldNum" sz="quarter" idx="10"/>
          </p:nvPr>
        </p:nvSpPr>
        <p:spPr/>
        <p:txBody>
          <a:bodyPr/>
          <a:lstStyle/>
          <a:p>
            <a:fld id="{AC89FD5C-7489-4C76-B33B-22562493F66F}" type="slidenum">
              <a:rPr lang="da-DK" smtClean="0"/>
              <a:t>2</a:t>
            </a:fld>
            <a:endParaRPr lang="da-DK"/>
          </a:p>
        </p:txBody>
      </p:sp>
    </p:spTree>
    <p:extLst>
      <p:ext uri="{BB962C8B-B14F-4D97-AF65-F5344CB8AC3E}">
        <p14:creationId xmlns:p14="http://schemas.microsoft.com/office/powerpoint/2010/main" val="2866190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Det er vigtigt at sørge for variation mellem de forskellige pålægstyper. Både</a:t>
            </a:r>
            <a:r>
              <a:rPr lang="da-DK" baseline="0" dirty="0" smtClean="0"/>
              <a:t> af hensyn til kundens oplevelse af måltidet og næringsindholdet i måltidet. </a:t>
            </a:r>
            <a:endParaRPr lang="da-DK" dirty="0"/>
          </a:p>
        </p:txBody>
      </p:sp>
      <p:sp>
        <p:nvSpPr>
          <p:cNvPr id="4" name="Pladsholder til diasnummer 3"/>
          <p:cNvSpPr>
            <a:spLocks noGrp="1"/>
          </p:cNvSpPr>
          <p:nvPr>
            <p:ph type="sldNum" sz="quarter" idx="10"/>
          </p:nvPr>
        </p:nvSpPr>
        <p:spPr/>
        <p:txBody>
          <a:bodyPr/>
          <a:lstStyle/>
          <a:p>
            <a:fld id="{AC89FD5C-7489-4C76-B33B-22562493F66F}" type="slidenum">
              <a:rPr lang="da-DK" smtClean="0"/>
              <a:t>3</a:t>
            </a:fld>
            <a:endParaRPr lang="da-DK"/>
          </a:p>
        </p:txBody>
      </p:sp>
    </p:spTree>
    <p:extLst>
      <p:ext uri="{BB962C8B-B14F-4D97-AF65-F5344CB8AC3E}">
        <p14:creationId xmlns:p14="http://schemas.microsoft.com/office/powerpoint/2010/main" val="14989714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Som et værktøj</a:t>
            </a:r>
            <a:r>
              <a:rPr lang="da-DK" baseline="0" dirty="0" smtClean="0"/>
              <a:t> til brug ved sammensætning af pålægsplanen, kan køkkenet udarbejde variationsskema mellem de forskellige pålægstyper. Skemaet anvendes i princippet som skemaet for variation mellem hovedretter og biretter. Køkkenet vedtager, hvilken variation, det finder hensigtsmæssigt til netop dets brugere. Variation mellem pålægstyper afhænger af, hvor mange typer pålæg, køkkenpersonalet serverer dagligt. </a:t>
            </a:r>
            <a:endParaRPr lang="da-DK" dirty="0"/>
          </a:p>
        </p:txBody>
      </p:sp>
      <p:sp>
        <p:nvSpPr>
          <p:cNvPr id="4" name="Pladsholder til diasnummer 3"/>
          <p:cNvSpPr>
            <a:spLocks noGrp="1"/>
          </p:cNvSpPr>
          <p:nvPr>
            <p:ph type="sldNum" sz="quarter" idx="10"/>
          </p:nvPr>
        </p:nvSpPr>
        <p:spPr/>
        <p:txBody>
          <a:bodyPr/>
          <a:lstStyle/>
          <a:p>
            <a:fld id="{AC89FD5C-7489-4C76-B33B-22562493F66F}" type="slidenum">
              <a:rPr lang="da-DK" smtClean="0"/>
              <a:t>4</a:t>
            </a:fld>
            <a:endParaRPr lang="da-DK"/>
          </a:p>
        </p:txBody>
      </p:sp>
    </p:spTree>
    <p:extLst>
      <p:ext uri="{BB962C8B-B14F-4D97-AF65-F5344CB8AC3E}">
        <p14:creationId xmlns:p14="http://schemas.microsoft.com/office/powerpoint/2010/main" val="3846383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Af hensyn</a:t>
            </a:r>
            <a:r>
              <a:rPr lang="da-DK" baseline="0" dirty="0" smtClean="0"/>
              <a:t> til produktionen børn menuplanlæggeren tage højde for den tid, det tager at producere smørrebrødet. Det er almindeligt, at der ved planlægningen af den kolde mad tages udgangspunkt i den varme mad fra dagen før. Hvis hovedretten kan bruges til pålæg på smørrebrød som frikadeller, hakkebøf, flæskesteg betyder dette, at der skal produceres ekstra af hovedretten, så der nok til pålæg dagen efter. </a:t>
            </a:r>
            <a:endParaRPr lang="da-DK" dirty="0"/>
          </a:p>
        </p:txBody>
      </p:sp>
      <p:sp>
        <p:nvSpPr>
          <p:cNvPr id="4" name="Pladsholder til diasnummer 3"/>
          <p:cNvSpPr>
            <a:spLocks noGrp="1"/>
          </p:cNvSpPr>
          <p:nvPr>
            <p:ph type="sldNum" sz="quarter" idx="10"/>
          </p:nvPr>
        </p:nvSpPr>
        <p:spPr/>
        <p:txBody>
          <a:bodyPr/>
          <a:lstStyle/>
          <a:p>
            <a:fld id="{AC89FD5C-7489-4C76-B33B-22562493F66F}" type="slidenum">
              <a:rPr lang="da-DK" smtClean="0"/>
              <a:t>5</a:t>
            </a:fld>
            <a:endParaRPr lang="da-DK"/>
          </a:p>
        </p:txBody>
      </p:sp>
    </p:spTree>
    <p:extLst>
      <p:ext uri="{BB962C8B-B14F-4D97-AF65-F5344CB8AC3E}">
        <p14:creationId xmlns:p14="http://schemas.microsoft.com/office/powerpoint/2010/main" val="26948393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Hvad</a:t>
            </a:r>
            <a:r>
              <a:rPr lang="da-DK" baseline="0" dirty="0" smtClean="0"/>
              <a:t> enten smørrebrødet bliver smurt færdigt af personalet i køkkenet eller bliver serveret som platter eller buffet, kan man anvende forskellige typer smørelse til brødet. Smør, fedt, plantemargarine og minarine er fedtstoffer, som giver smørrebrødet saftighed, men det bidrager ikke væsentligt med smag. Som supplement til fedtstofferne som smørelse på brødet, kan forskellige andre typer smørelse anvendes. I figuren er opstillet forslag til smørelse og pålæg, som passer sammen. </a:t>
            </a:r>
            <a:endParaRPr lang="da-DK" dirty="0"/>
          </a:p>
        </p:txBody>
      </p:sp>
      <p:sp>
        <p:nvSpPr>
          <p:cNvPr id="4" name="Pladsholder til diasnummer 3"/>
          <p:cNvSpPr>
            <a:spLocks noGrp="1"/>
          </p:cNvSpPr>
          <p:nvPr>
            <p:ph type="sldNum" sz="quarter" idx="10"/>
          </p:nvPr>
        </p:nvSpPr>
        <p:spPr/>
        <p:txBody>
          <a:bodyPr/>
          <a:lstStyle/>
          <a:p>
            <a:fld id="{AC89FD5C-7489-4C76-B33B-22562493F66F}" type="slidenum">
              <a:rPr lang="da-DK" smtClean="0"/>
              <a:t>6</a:t>
            </a:fld>
            <a:endParaRPr lang="da-DK"/>
          </a:p>
        </p:txBody>
      </p:sp>
    </p:spTree>
    <p:extLst>
      <p:ext uri="{BB962C8B-B14F-4D97-AF65-F5344CB8AC3E}">
        <p14:creationId xmlns:p14="http://schemas.microsoft.com/office/powerpoint/2010/main" val="22458002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I hvilket omfang,</a:t>
            </a:r>
            <a:r>
              <a:rPr lang="da-DK" baseline="0" dirty="0" smtClean="0"/>
              <a:t> smørrebrødet skal pyntes, afhænger af brugergruppen. Ved salg af kantinesmørrebrød, skal der typisk mere pynt på end ved en håndmad. Er målgruppen derimod børn, skal pynten være meget begrænset og måske helt udelades – eller serveres ved siden af. </a:t>
            </a:r>
            <a:endParaRPr lang="da-DK" dirty="0"/>
          </a:p>
        </p:txBody>
      </p:sp>
      <p:sp>
        <p:nvSpPr>
          <p:cNvPr id="4" name="Pladsholder til diasnummer 3"/>
          <p:cNvSpPr>
            <a:spLocks noGrp="1"/>
          </p:cNvSpPr>
          <p:nvPr>
            <p:ph type="sldNum" sz="quarter" idx="10"/>
          </p:nvPr>
        </p:nvSpPr>
        <p:spPr/>
        <p:txBody>
          <a:bodyPr/>
          <a:lstStyle/>
          <a:p>
            <a:fld id="{AC89FD5C-7489-4C76-B33B-22562493F66F}" type="slidenum">
              <a:rPr lang="da-DK" smtClean="0"/>
              <a:t>7</a:t>
            </a:fld>
            <a:endParaRPr lang="da-DK"/>
          </a:p>
        </p:txBody>
      </p:sp>
    </p:spTree>
    <p:extLst>
      <p:ext uri="{BB962C8B-B14F-4D97-AF65-F5344CB8AC3E}">
        <p14:creationId xmlns:p14="http://schemas.microsoft.com/office/powerpoint/2010/main" val="41356244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smtClean="0"/>
              <a:t>Sandwich</a:t>
            </a:r>
            <a:r>
              <a:rPr lang="da-DK" baseline="0" dirty="0" smtClean="0"/>
              <a:t> kan indgå i det kolde måltid, enten som supplement til smørrebrødet eller stå alene sammen med grøntsager og den lune ret. </a:t>
            </a:r>
            <a:endParaRPr lang="da-DK" dirty="0"/>
          </a:p>
        </p:txBody>
      </p:sp>
      <p:sp>
        <p:nvSpPr>
          <p:cNvPr id="4" name="Pladsholder til diasnummer 3"/>
          <p:cNvSpPr>
            <a:spLocks noGrp="1"/>
          </p:cNvSpPr>
          <p:nvPr>
            <p:ph type="sldNum" sz="quarter" idx="10"/>
          </p:nvPr>
        </p:nvSpPr>
        <p:spPr/>
        <p:txBody>
          <a:bodyPr/>
          <a:lstStyle/>
          <a:p>
            <a:fld id="{AC89FD5C-7489-4C76-B33B-22562493F66F}" type="slidenum">
              <a:rPr lang="da-DK" smtClean="0"/>
              <a:t>8</a:t>
            </a:fld>
            <a:endParaRPr lang="da-DK"/>
          </a:p>
        </p:txBody>
      </p:sp>
    </p:spTree>
    <p:extLst>
      <p:ext uri="{BB962C8B-B14F-4D97-AF65-F5344CB8AC3E}">
        <p14:creationId xmlns:p14="http://schemas.microsoft.com/office/powerpoint/2010/main" val="42779708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AC89FD5C-7489-4C76-B33B-22562493F66F}" type="slidenum">
              <a:rPr lang="da-DK" smtClean="0"/>
              <a:t>9</a:t>
            </a:fld>
            <a:endParaRPr lang="da-DK" dirty="0"/>
          </a:p>
        </p:txBody>
      </p:sp>
    </p:spTree>
    <p:extLst>
      <p:ext uri="{BB962C8B-B14F-4D97-AF65-F5344CB8AC3E}">
        <p14:creationId xmlns:p14="http://schemas.microsoft.com/office/powerpoint/2010/main" val="5589422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4425E8B8-0A40-43FE-B124-7F8F95B9946D}" type="datetimeFigureOut">
              <a:rPr lang="da-DK" smtClean="0"/>
              <a:t>09-11-2015</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6" name="Pladsholder til diasnummer 5"/>
          <p:cNvSpPr>
            <a:spLocks noGrp="1"/>
          </p:cNvSpPr>
          <p:nvPr>
            <p:ph type="sldNum" sz="quarter" idx="12"/>
          </p:nvPr>
        </p:nvSpPr>
        <p:spPr/>
        <p:txBody>
          <a:bodyPr/>
          <a:lstStyle/>
          <a:p>
            <a:fld id="{2E4C91C1-1EB2-43DB-88D7-77887A798CC3}" type="slidenum">
              <a:rPr lang="da-DK" smtClean="0"/>
              <a:t>‹nr.›</a:t>
            </a:fld>
            <a:endParaRPr lang="da-DK" dirty="0"/>
          </a:p>
        </p:txBody>
      </p:sp>
    </p:spTree>
    <p:extLst>
      <p:ext uri="{BB962C8B-B14F-4D97-AF65-F5344CB8AC3E}">
        <p14:creationId xmlns:p14="http://schemas.microsoft.com/office/powerpoint/2010/main" val="2551875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4425E8B8-0A40-43FE-B124-7F8F95B9946D}" type="datetimeFigureOut">
              <a:rPr lang="da-DK" smtClean="0"/>
              <a:t>09-11-2015</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6" name="Pladsholder til diasnummer 5"/>
          <p:cNvSpPr>
            <a:spLocks noGrp="1"/>
          </p:cNvSpPr>
          <p:nvPr>
            <p:ph type="sldNum" sz="quarter" idx="12"/>
          </p:nvPr>
        </p:nvSpPr>
        <p:spPr/>
        <p:txBody>
          <a:bodyPr/>
          <a:lstStyle/>
          <a:p>
            <a:fld id="{2E4C91C1-1EB2-43DB-88D7-77887A798CC3}" type="slidenum">
              <a:rPr lang="da-DK" smtClean="0"/>
              <a:t>‹nr.›</a:t>
            </a:fld>
            <a:endParaRPr lang="da-DK" dirty="0"/>
          </a:p>
        </p:txBody>
      </p:sp>
    </p:spTree>
    <p:extLst>
      <p:ext uri="{BB962C8B-B14F-4D97-AF65-F5344CB8AC3E}">
        <p14:creationId xmlns:p14="http://schemas.microsoft.com/office/powerpoint/2010/main" val="3736035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4425E8B8-0A40-43FE-B124-7F8F95B9946D}" type="datetimeFigureOut">
              <a:rPr lang="da-DK" smtClean="0"/>
              <a:t>09-11-2015</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6" name="Pladsholder til diasnummer 5"/>
          <p:cNvSpPr>
            <a:spLocks noGrp="1"/>
          </p:cNvSpPr>
          <p:nvPr>
            <p:ph type="sldNum" sz="quarter" idx="12"/>
          </p:nvPr>
        </p:nvSpPr>
        <p:spPr/>
        <p:txBody>
          <a:bodyPr/>
          <a:lstStyle/>
          <a:p>
            <a:fld id="{2E4C91C1-1EB2-43DB-88D7-77887A798CC3}" type="slidenum">
              <a:rPr lang="da-DK" smtClean="0"/>
              <a:t>‹nr.›</a:t>
            </a:fld>
            <a:endParaRPr lang="da-DK" dirty="0"/>
          </a:p>
        </p:txBody>
      </p:sp>
    </p:spTree>
    <p:extLst>
      <p:ext uri="{BB962C8B-B14F-4D97-AF65-F5344CB8AC3E}">
        <p14:creationId xmlns:p14="http://schemas.microsoft.com/office/powerpoint/2010/main" val="2426157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4425E8B8-0A40-43FE-B124-7F8F95B9946D}" type="datetimeFigureOut">
              <a:rPr lang="da-DK" smtClean="0"/>
              <a:t>09-11-2015</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6" name="Pladsholder til diasnummer 5"/>
          <p:cNvSpPr>
            <a:spLocks noGrp="1"/>
          </p:cNvSpPr>
          <p:nvPr>
            <p:ph type="sldNum" sz="quarter" idx="12"/>
          </p:nvPr>
        </p:nvSpPr>
        <p:spPr/>
        <p:txBody>
          <a:bodyPr/>
          <a:lstStyle/>
          <a:p>
            <a:fld id="{2E4C91C1-1EB2-43DB-88D7-77887A798CC3}" type="slidenum">
              <a:rPr lang="da-DK" smtClean="0"/>
              <a:t>‹nr.›</a:t>
            </a:fld>
            <a:endParaRPr lang="da-DK" dirty="0"/>
          </a:p>
        </p:txBody>
      </p:sp>
    </p:spTree>
    <p:extLst>
      <p:ext uri="{BB962C8B-B14F-4D97-AF65-F5344CB8AC3E}">
        <p14:creationId xmlns:p14="http://schemas.microsoft.com/office/powerpoint/2010/main" val="2533504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4425E8B8-0A40-43FE-B124-7F8F95B9946D}" type="datetimeFigureOut">
              <a:rPr lang="da-DK" smtClean="0"/>
              <a:t>09-11-2015</a:t>
            </a:fld>
            <a:endParaRPr lang="da-DK" dirty="0"/>
          </a:p>
        </p:txBody>
      </p:sp>
      <p:sp>
        <p:nvSpPr>
          <p:cNvPr id="5" name="Pladsholder til sidefod 4"/>
          <p:cNvSpPr>
            <a:spLocks noGrp="1"/>
          </p:cNvSpPr>
          <p:nvPr>
            <p:ph type="ftr" sz="quarter" idx="11"/>
          </p:nvPr>
        </p:nvSpPr>
        <p:spPr/>
        <p:txBody>
          <a:bodyPr/>
          <a:lstStyle/>
          <a:p>
            <a:endParaRPr lang="da-DK" dirty="0"/>
          </a:p>
        </p:txBody>
      </p:sp>
      <p:sp>
        <p:nvSpPr>
          <p:cNvPr id="6" name="Pladsholder til diasnummer 5"/>
          <p:cNvSpPr>
            <a:spLocks noGrp="1"/>
          </p:cNvSpPr>
          <p:nvPr>
            <p:ph type="sldNum" sz="quarter" idx="12"/>
          </p:nvPr>
        </p:nvSpPr>
        <p:spPr/>
        <p:txBody>
          <a:bodyPr/>
          <a:lstStyle/>
          <a:p>
            <a:fld id="{2E4C91C1-1EB2-43DB-88D7-77887A798CC3}" type="slidenum">
              <a:rPr lang="da-DK" smtClean="0"/>
              <a:t>‹nr.›</a:t>
            </a:fld>
            <a:endParaRPr lang="da-DK" dirty="0"/>
          </a:p>
        </p:txBody>
      </p:sp>
    </p:spTree>
    <p:extLst>
      <p:ext uri="{BB962C8B-B14F-4D97-AF65-F5344CB8AC3E}">
        <p14:creationId xmlns:p14="http://schemas.microsoft.com/office/powerpoint/2010/main" val="1753776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4425E8B8-0A40-43FE-B124-7F8F95B9946D}" type="datetimeFigureOut">
              <a:rPr lang="da-DK" smtClean="0"/>
              <a:t>09-11-2015</a:t>
            </a:fld>
            <a:endParaRPr lang="da-DK" dirty="0"/>
          </a:p>
        </p:txBody>
      </p:sp>
      <p:sp>
        <p:nvSpPr>
          <p:cNvPr id="6" name="Pladsholder til sidefod 5"/>
          <p:cNvSpPr>
            <a:spLocks noGrp="1"/>
          </p:cNvSpPr>
          <p:nvPr>
            <p:ph type="ftr" sz="quarter" idx="11"/>
          </p:nvPr>
        </p:nvSpPr>
        <p:spPr/>
        <p:txBody>
          <a:bodyPr/>
          <a:lstStyle/>
          <a:p>
            <a:endParaRPr lang="da-DK" dirty="0"/>
          </a:p>
        </p:txBody>
      </p:sp>
      <p:sp>
        <p:nvSpPr>
          <p:cNvPr id="7" name="Pladsholder til diasnummer 6"/>
          <p:cNvSpPr>
            <a:spLocks noGrp="1"/>
          </p:cNvSpPr>
          <p:nvPr>
            <p:ph type="sldNum" sz="quarter" idx="12"/>
          </p:nvPr>
        </p:nvSpPr>
        <p:spPr/>
        <p:txBody>
          <a:bodyPr/>
          <a:lstStyle/>
          <a:p>
            <a:fld id="{2E4C91C1-1EB2-43DB-88D7-77887A798CC3}" type="slidenum">
              <a:rPr lang="da-DK" smtClean="0"/>
              <a:t>‹nr.›</a:t>
            </a:fld>
            <a:endParaRPr lang="da-DK" dirty="0"/>
          </a:p>
        </p:txBody>
      </p:sp>
    </p:spTree>
    <p:extLst>
      <p:ext uri="{BB962C8B-B14F-4D97-AF65-F5344CB8AC3E}">
        <p14:creationId xmlns:p14="http://schemas.microsoft.com/office/powerpoint/2010/main" val="129896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4425E8B8-0A40-43FE-B124-7F8F95B9946D}" type="datetimeFigureOut">
              <a:rPr lang="da-DK" smtClean="0"/>
              <a:t>09-11-2015</a:t>
            </a:fld>
            <a:endParaRPr lang="da-DK" dirty="0"/>
          </a:p>
        </p:txBody>
      </p:sp>
      <p:sp>
        <p:nvSpPr>
          <p:cNvPr id="8" name="Pladsholder til sidefod 7"/>
          <p:cNvSpPr>
            <a:spLocks noGrp="1"/>
          </p:cNvSpPr>
          <p:nvPr>
            <p:ph type="ftr" sz="quarter" idx="11"/>
          </p:nvPr>
        </p:nvSpPr>
        <p:spPr/>
        <p:txBody>
          <a:bodyPr/>
          <a:lstStyle/>
          <a:p>
            <a:endParaRPr lang="da-DK" dirty="0"/>
          </a:p>
        </p:txBody>
      </p:sp>
      <p:sp>
        <p:nvSpPr>
          <p:cNvPr id="9" name="Pladsholder til diasnummer 8"/>
          <p:cNvSpPr>
            <a:spLocks noGrp="1"/>
          </p:cNvSpPr>
          <p:nvPr>
            <p:ph type="sldNum" sz="quarter" idx="12"/>
          </p:nvPr>
        </p:nvSpPr>
        <p:spPr/>
        <p:txBody>
          <a:bodyPr/>
          <a:lstStyle/>
          <a:p>
            <a:fld id="{2E4C91C1-1EB2-43DB-88D7-77887A798CC3}" type="slidenum">
              <a:rPr lang="da-DK" smtClean="0"/>
              <a:t>‹nr.›</a:t>
            </a:fld>
            <a:endParaRPr lang="da-DK" dirty="0"/>
          </a:p>
        </p:txBody>
      </p:sp>
    </p:spTree>
    <p:extLst>
      <p:ext uri="{BB962C8B-B14F-4D97-AF65-F5344CB8AC3E}">
        <p14:creationId xmlns:p14="http://schemas.microsoft.com/office/powerpoint/2010/main" val="4024853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4425E8B8-0A40-43FE-B124-7F8F95B9946D}" type="datetimeFigureOut">
              <a:rPr lang="da-DK" smtClean="0"/>
              <a:t>09-11-2015</a:t>
            </a:fld>
            <a:endParaRPr lang="da-DK" dirty="0"/>
          </a:p>
        </p:txBody>
      </p:sp>
      <p:sp>
        <p:nvSpPr>
          <p:cNvPr id="4" name="Pladsholder til sidefod 3"/>
          <p:cNvSpPr>
            <a:spLocks noGrp="1"/>
          </p:cNvSpPr>
          <p:nvPr>
            <p:ph type="ftr" sz="quarter" idx="11"/>
          </p:nvPr>
        </p:nvSpPr>
        <p:spPr/>
        <p:txBody>
          <a:bodyPr/>
          <a:lstStyle/>
          <a:p>
            <a:endParaRPr lang="da-DK" dirty="0"/>
          </a:p>
        </p:txBody>
      </p:sp>
      <p:sp>
        <p:nvSpPr>
          <p:cNvPr id="5" name="Pladsholder til diasnummer 4"/>
          <p:cNvSpPr>
            <a:spLocks noGrp="1"/>
          </p:cNvSpPr>
          <p:nvPr>
            <p:ph type="sldNum" sz="quarter" idx="12"/>
          </p:nvPr>
        </p:nvSpPr>
        <p:spPr/>
        <p:txBody>
          <a:bodyPr/>
          <a:lstStyle/>
          <a:p>
            <a:fld id="{2E4C91C1-1EB2-43DB-88D7-77887A798CC3}" type="slidenum">
              <a:rPr lang="da-DK" smtClean="0"/>
              <a:t>‹nr.›</a:t>
            </a:fld>
            <a:endParaRPr lang="da-DK" dirty="0"/>
          </a:p>
        </p:txBody>
      </p:sp>
    </p:spTree>
    <p:extLst>
      <p:ext uri="{BB962C8B-B14F-4D97-AF65-F5344CB8AC3E}">
        <p14:creationId xmlns:p14="http://schemas.microsoft.com/office/powerpoint/2010/main" val="937161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4425E8B8-0A40-43FE-B124-7F8F95B9946D}" type="datetimeFigureOut">
              <a:rPr lang="da-DK" smtClean="0"/>
              <a:t>09-11-2015</a:t>
            </a:fld>
            <a:endParaRPr lang="da-DK" dirty="0"/>
          </a:p>
        </p:txBody>
      </p:sp>
      <p:sp>
        <p:nvSpPr>
          <p:cNvPr id="3" name="Pladsholder til sidefod 2"/>
          <p:cNvSpPr>
            <a:spLocks noGrp="1"/>
          </p:cNvSpPr>
          <p:nvPr>
            <p:ph type="ftr" sz="quarter" idx="11"/>
          </p:nvPr>
        </p:nvSpPr>
        <p:spPr/>
        <p:txBody>
          <a:bodyPr/>
          <a:lstStyle/>
          <a:p>
            <a:endParaRPr lang="da-DK" dirty="0"/>
          </a:p>
        </p:txBody>
      </p:sp>
      <p:sp>
        <p:nvSpPr>
          <p:cNvPr id="4" name="Pladsholder til diasnummer 3"/>
          <p:cNvSpPr>
            <a:spLocks noGrp="1"/>
          </p:cNvSpPr>
          <p:nvPr>
            <p:ph type="sldNum" sz="quarter" idx="12"/>
          </p:nvPr>
        </p:nvSpPr>
        <p:spPr/>
        <p:txBody>
          <a:bodyPr/>
          <a:lstStyle/>
          <a:p>
            <a:fld id="{2E4C91C1-1EB2-43DB-88D7-77887A798CC3}" type="slidenum">
              <a:rPr lang="da-DK" smtClean="0"/>
              <a:t>‹nr.›</a:t>
            </a:fld>
            <a:endParaRPr lang="da-DK" dirty="0"/>
          </a:p>
        </p:txBody>
      </p:sp>
    </p:spTree>
    <p:extLst>
      <p:ext uri="{BB962C8B-B14F-4D97-AF65-F5344CB8AC3E}">
        <p14:creationId xmlns:p14="http://schemas.microsoft.com/office/powerpoint/2010/main" val="3145696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4425E8B8-0A40-43FE-B124-7F8F95B9946D}" type="datetimeFigureOut">
              <a:rPr lang="da-DK" smtClean="0"/>
              <a:t>09-11-2015</a:t>
            </a:fld>
            <a:endParaRPr lang="da-DK" dirty="0"/>
          </a:p>
        </p:txBody>
      </p:sp>
      <p:sp>
        <p:nvSpPr>
          <p:cNvPr id="6" name="Pladsholder til sidefod 5"/>
          <p:cNvSpPr>
            <a:spLocks noGrp="1"/>
          </p:cNvSpPr>
          <p:nvPr>
            <p:ph type="ftr" sz="quarter" idx="11"/>
          </p:nvPr>
        </p:nvSpPr>
        <p:spPr/>
        <p:txBody>
          <a:bodyPr/>
          <a:lstStyle/>
          <a:p>
            <a:endParaRPr lang="da-DK" dirty="0"/>
          </a:p>
        </p:txBody>
      </p:sp>
      <p:sp>
        <p:nvSpPr>
          <p:cNvPr id="7" name="Pladsholder til diasnummer 6"/>
          <p:cNvSpPr>
            <a:spLocks noGrp="1"/>
          </p:cNvSpPr>
          <p:nvPr>
            <p:ph type="sldNum" sz="quarter" idx="12"/>
          </p:nvPr>
        </p:nvSpPr>
        <p:spPr/>
        <p:txBody>
          <a:bodyPr/>
          <a:lstStyle/>
          <a:p>
            <a:fld id="{2E4C91C1-1EB2-43DB-88D7-77887A798CC3}" type="slidenum">
              <a:rPr lang="da-DK" smtClean="0"/>
              <a:t>‹nr.›</a:t>
            </a:fld>
            <a:endParaRPr lang="da-DK" dirty="0"/>
          </a:p>
        </p:txBody>
      </p:sp>
    </p:spTree>
    <p:extLst>
      <p:ext uri="{BB962C8B-B14F-4D97-AF65-F5344CB8AC3E}">
        <p14:creationId xmlns:p14="http://schemas.microsoft.com/office/powerpoint/2010/main" val="2861751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dirty="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4425E8B8-0A40-43FE-B124-7F8F95B9946D}" type="datetimeFigureOut">
              <a:rPr lang="da-DK" smtClean="0"/>
              <a:t>09-11-2015</a:t>
            </a:fld>
            <a:endParaRPr lang="da-DK" dirty="0"/>
          </a:p>
        </p:txBody>
      </p:sp>
      <p:sp>
        <p:nvSpPr>
          <p:cNvPr id="6" name="Pladsholder til sidefod 5"/>
          <p:cNvSpPr>
            <a:spLocks noGrp="1"/>
          </p:cNvSpPr>
          <p:nvPr>
            <p:ph type="ftr" sz="quarter" idx="11"/>
          </p:nvPr>
        </p:nvSpPr>
        <p:spPr/>
        <p:txBody>
          <a:bodyPr/>
          <a:lstStyle/>
          <a:p>
            <a:endParaRPr lang="da-DK" dirty="0"/>
          </a:p>
        </p:txBody>
      </p:sp>
      <p:sp>
        <p:nvSpPr>
          <p:cNvPr id="7" name="Pladsholder til diasnummer 6"/>
          <p:cNvSpPr>
            <a:spLocks noGrp="1"/>
          </p:cNvSpPr>
          <p:nvPr>
            <p:ph type="sldNum" sz="quarter" idx="12"/>
          </p:nvPr>
        </p:nvSpPr>
        <p:spPr/>
        <p:txBody>
          <a:bodyPr/>
          <a:lstStyle/>
          <a:p>
            <a:fld id="{2E4C91C1-1EB2-43DB-88D7-77887A798CC3}" type="slidenum">
              <a:rPr lang="da-DK" smtClean="0"/>
              <a:t>‹nr.›</a:t>
            </a:fld>
            <a:endParaRPr lang="da-DK" dirty="0"/>
          </a:p>
        </p:txBody>
      </p:sp>
    </p:spTree>
    <p:extLst>
      <p:ext uri="{BB962C8B-B14F-4D97-AF65-F5344CB8AC3E}">
        <p14:creationId xmlns:p14="http://schemas.microsoft.com/office/powerpoint/2010/main" val="2510883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25E8B8-0A40-43FE-B124-7F8F95B9946D}" type="datetimeFigureOut">
              <a:rPr lang="da-DK" smtClean="0"/>
              <a:t>09-11-2015</a:t>
            </a:fld>
            <a:endParaRPr lang="da-DK" dirty="0"/>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dirty="0"/>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4C91C1-1EB2-43DB-88D7-77887A798CC3}" type="slidenum">
              <a:rPr lang="da-DK" smtClean="0"/>
              <a:t>‹nr.›</a:t>
            </a:fld>
            <a:endParaRPr lang="da-DK" dirty="0"/>
          </a:p>
        </p:txBody>
      </p:sp>
    </p:spTree>
    <p:extLst>
      <p:ext uri="{BB962C8B-B14F-4D97-AF65-F5344CB8AC3E}">
        <p14:creationId xmlns:p14="http://schemas.microsoft.com/office/powerpoint/2010/main" val="3585075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smtClean="0"/>
              <a:t>Menuplanlægning</a:t>
            </a:r>
            <a:endParaRPr lang="da-DK" dirty="0"/>
          </a:p>
        </p:txBody>
      </p:sp>
      <p:sp>
        <p:nvSpPr>
          <p:cNvPr id="3" name="Undertitel 2"/>
          <p:cNvSpPr>
            <a:spLocks noGrp="1"/>
          </p:cNvSpPr>
          <p:nvPr>
            <p:ph type="subTitle" idx="1"/>
          </p:nvPr>
        </p:nvSpPr>
        <p:spPr/>
        <p:txBody>
          <a:bodyPr/>
          <a:lstStyle/>
          <a:p>
            <a:r>
              <a:rPr lang="da-DK" dirty="0" smtClean="0"/>
              <a:t>Det kolde måltid</a:t>
            </a:r>
            <a:endParaRPr lang="da-DK" dirty="0"/>
          </a:p>
        </p:txBody>
      </p:sp>
    </p:spTree>
    <p:extLst>
      <p:ext uri="{BB962C8B-B14F-4D97-AF65-F5344CB8AC3E}">
        <p14:creationId xmlns:p14="http://schemas.microsoft.com/office/powerpoint/2010/main" val="34782362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rgbClr val="C00000"/>
                </a:solidFill>
              </a:rPr>
              <a:t>Den lune ret – definition:</a:t>
            </a:r>
            <a:endParaRPr lang="da-DK" dirty="0">
              <a:solidFill>
                <a:srgbClr val="C00000"/>
              </a:solidFill>
            </a:endParaRPr>
          </a:p>
        </p:txBody>
      </p:sp>
      <p:sp>
        <p:nvSpPr>
          <p:cNvPr id="3" name="Pladsholder til indhold 2"/>
          <p:cNvSpPr>
            <a:spLocks noGrp="1"/>
          </p:cNvSpPr>
          <p:nvPr>
            <p:ph idx="1"/>
          </p:nvPr>
        </p:nvSpPr>
        <p:spPr/>
        <p:txBody>
          <a:bodyPr/>
          <a:lstStyle/>
          <a:p>
            <a:pPr marL="0" indent="0" algn="ctr">
              <a:buNone/>
            </a:pPr>
            <a:endParaRPr lang="da-DK" dirty="0" smtClean="0"/>
          </a:p>
          <a:p>
            <a:pPr marL="0" indent="0" algn="ctr">
              <a:buNone/>
            </a:pPr>
            <a:endParaRPr lang="da-DK" dirty="0"/>
          </a:p>
          <a:p>
            <a:pPr marL="0" indent="0" algn="ctr">
              <a:buNone/>
            </a:pPr>
            <a:r>
              <a:rPr lang="da-DK" dirty="0" smtClean="0"/>
              <a:t>En lun ret er en mindre anretning, typisk med kød eller fisk, med brød og tilbehør i form af grøntsager og/eller surt eller sødt</a:t>
            </a:r>
            <a:endParaRPr lang="da-DK" dirty="0"/>
          </a:p>
        </p:txBody>
      </p:sp>
    </p:spTree>
    <p:extLst>
      <p:ext uri="{BB962C8B-B14F-4D97-AF65-F5344CB8AC3E}">
        <p14:creationId xmlns:p14="http://schemas.microsoft.com/office/powerpoint/2010/main" val="38925078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rgbClr val="C00000"/>
                </a:solidFill>
              </a:rPr>
              <a:t>Forslag til lun ret på ældrecenter</a:t>
            </a:r>
            <a:endParaRPr lang="da-DK" dirty="0">
              <a:solidFill>
                <a:srgbClr val="C00000"/>
              </a:solidFill>
            </a:endParaRPr>
          </a:p>
        </p:txBody>
      </p:sp>
      <p:sp>
        <p:nvSpPr>
          <p:cNvPr id="3" name="Pladsholder til indhold 2"/>
          <p:cNvSpPr>
            <a:spLocks noGrp="1"/>
          </p:cNvSpPr>
          <p:nvPr>
            <p:ph idx="1"/>
          </p:nvPr>
        </p:nvSpPr>
        <p:spPr/>
        <p:txBody>
          <a:bodyPr/>
          <a:lstStyle/>
          <a:p>
            <a:r>
              <a:rPr lang="da-DK" dirty="0" smtClean="0"/>
              <a:t>Lun leverpostej med ristet bacon, rødbedepickles og rugbrød</a:t>
            </a:r>
          </a:p>
          <a:p>
            <a:r>
              <a:rPr lang="da-DK" dirty="0" smtClean="0"/>
              <a:t>Frikadelle med kold kartoffelsalat</a:t>
            </a:r>
          </a:p>
          <a:p>
            <a:r>
              <a:rPr lang="da-DK" dirty="0" smtClean="0"/>
              <a:t>Tarteletter med høns i asparges</a:t>
            </a:r>
          </a:p>
          <a:p>
            <a:r>
              <a:rPr lang="da-DK" dirty="0" smtClean="0"/>
              <a:t>Stegt fiskefilet med remoulade, citron og rugbrød</a:t>
            </a:r>
            <a:endParaRPr lang="da-DK" dirty="0"/>
          </a:p>
        </p:txBody>
      </p:sp>
    </p:spTree>
    <p:extLst>
      <p:ext uri="{BB962C8B-B14F-4D97-AF65-F5344CB8AC3E}">
        <p14:creationId xmlns:p14="http://schemas.microsoft.com/office/powerpoint/2010/main" val="13371674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rgbClr val="C00000"/>
                </a:solidFill>
              </a:rPr>
              <a:t>Forslag til lun ret i en virksomhed</a:t>
            </a:r>
            <a:endParaRPr lang="da-DK" dirty="0">
              <a:solidFill>
                <a:srgbClr val="C00000"/>
              </a:solidFill>
            </a:endParaRPr>
          </a:p>
        </p:txBody>
      </p:sp>
      <p:sp>
        <p:nvSpPr>
          <p:cNvPr id="3" name="Pladsholder til indhold 2"/>
          <p:cNvSpPr>
            <a:spLocks noGrp="1"/>
          </p:cNvSpPr>
          <p:nvPr>
            <p:ph idx="1"/>
          </p:nvPr>
        </p:nvSpPr>
        <p:spPr/>
        <p:txBody>
          <a:bodyPr/>
          <a:lstStyle/>
          <a:p>
            <a:r>
              <a:rPr lang="da-DK" dirty="0" smtClean="0"/>
              <a:t>Stegt kyllingelår med rabarberkompot, fuldkornsrugbrød</a:t>
            </a:r>
          </a:p>
          <a:p>
            <a:r>
              <a:rPr lang="da-DK" dirty="0" smtClean="0"/>
              <a:t>Broccolitærte med salat af grove grøntsager</a:t>
            </a:r>
          </a:p>
          <a:p>
            <a:r>
              <a:rPr lang="da-DK" dirty="0" smtClean="0"/>
              <a:t>Krydret tomatsuppe med fuldkornsbrød</a:t>
            </a:r>
          </a:p>
          <a:p>
            <a:r>
              <a:rPr lang="da-DK" dirty="0" smtClean="0"/>
              <a:t>Krydderurtefrikadeller med marineret pasta-grøntsagssalat og fuldkornsbrød</a:t>
            </a:r>
            <a:endParaRPr lang="da-DK" dirty="0"/>
          </a:p>
        </p:txBody>
      </p:sp>
    </p:spTree>
    <p:extLst>
      <p:ext uri="{BB962C8B-B14F-4D97-AF65-F5344CB8AC3E}">
        <p14:creationId xmlns:p14="http://schemas.microsoft.com/office/powerpoint/2010/main" val="2731099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Forslag til opbygning af salatbuffet til en kantine</a:t>
            </a:r>
            <a:endParaRPr lang="da-DK" dirty="0"/>
          </a:p>
        </p:txBody>
      </p:sp>
      <p:sp>
        <p:nvSpPr>
          <p:cNvPr id="3" name="Pladsholder til indhold 2"/>
          <p:cNvSpPr>
            <a:spLocks noGrp="1"/>
          </p:cNvSpPr>
          <p:nvPr>
            <p:ph idx="1"/>
          </p:nvPr>
        </p:nvSpPr>
        <p:spPr/>
        <p:txBody>
          <a:bodyPr>
            <a:normAutofit fontScale="92500" lnSpcReduction="10000"/>
          </a:bodyPr>
          <a:lstStyle/>
          <a:p>
            <a:r>
              <a:rPr lang="da-DK" dirty="0" smtClean="0"/>
              <a:t>1 salat af </a:t>
            </a:r>
            <a:r>
              <a:rPr lang="da-DK" dirty="0" smtClean="0">
                <a:solidFill>
                  <a:schemeClr val="accent1">
                    <a:lumMod val="75000"/>
                  </a:schemeClr>
                </a:solidFill>
              </a:rPr>
              <a:t>fine grøntsager</a:t>
            </a:r>
            <a:r>
              <a:rPr lang="da-DK" dirty="0" smtClean="0"/>
              <a:t>, fx bladgrøntsager, agurk, tomat</a:t>
            </a:r>
          </a:p>
          <a:p>
            <a:r>
              <a:rPr lang="da-DK" dirty="0" smtClean="0"/>
              <a:t>1 salat af </a:t>
            </a:r>
            <a:r>
              <a:rPr lang="da-DK" dirty="0" smtClean="0">
                <a:solidFill>
                  <a:schemeClr val="accent1">
                    <a:lumMod val="75000"/>
                  </a:schemeClr>
                </a:solidFill>
              </a:rPr>
              <a:t>rå, grove grøntsager </a:t>
            </a:r>
            <a:r>
              <a:rPr lang="da-DK" dirty="0" smtClean="0"/>
              <a:t>som fx kål og rodfrugter</a:t>
            </a:r>
          </a:p>
          <a:p>
            <a:r>
              <a:rPr lang="da-DK" dirty="0" smtClean="0"/>
              <a:t>1-2 salater af </a:t>
            </a:r>
            <a:r>
              <a:rPr lang="da-DK" dirty="0" smtClean="0">
                <a:solidFill>
                  <a:schemeClr val="accent1">
                    <a:lumMod val="75000"/>
                  </a:schemeClr>
                </a:solidFill>
              </a:rPr>
              <a:t>tilberedte grove grøntsager og frugter</a:t>
            </a:r>
          </a:p>
          <a:p>
            <a:r>
              <a:rPr lang="da-DK" dirty="0" smtClean="0"/>
              <a:t>1 </a:t>
            </a:r>
            <a:r>
              <a:rPr lang="da-DK" dirty="0" smtClean="0">
                <a:solidFill>
                  <a:schemeClr val="accent1">
                    <a:lumMod val="75000"/>
                  </a:schemeClr>
                </a:solidFill>
              </a:rPr>
              <a:t>stivelsesrig</a:t>
            </a:r>
            <a:r>
              <a:rPr lang="da-DK" dirty="0" smtClean="0"/>
              <a:t> salat</a:t>
            </a:r>
          </a:p>
          <a:p>
            <a:r>
              <a:rPr lang="da-DK" dirty="0" smtClean="0"/>
              <a:t>1 </a:t>
            </a:r>
            <a:r>
              <a:rPr lang="da-DK" dirty="0" smtClean="0">
                <a:solidFill>
                  <a:schemeClr val="accent1">
                    <a:lumMod val="75000"/>
                  </a:schemeClr>
                </a:solidFill>
              </a:rPr>
              <a:t>proteinrig</a:t>
            </a:r>
            <a:r>
              <a:rPr lang="da-DK" dirty="0" smtClean="0"/>
              <a:t> salat</a:t>
            </a:r>
          </a:p>
          <a:p>
            <a:r>
              <a:rPr lang="da-DK" dirty="0" smtClean="0">
                <a:solidFill>
                  <a:schemeClr val="accent1">
                    <a:lumMod val="75000"/>
                  </a:schemeClr>
                </a:solidFill>
              </a:rPr>
              <a:t>Fuldkornsbrød og magre dressinger</a:t>
            </a:r>
            <a:endParaRPr lang="da-DK" dirty="0">
              <a:solidFill>
                <a:schemeClr val="accent1">
                  <a:lumMod val="75000"/>
                </a:schemeClr>
              </a:solidFill>
            </a:endParaRPr>
          </a:p>
        </p:txBody>
      </p:sp>
    </p:spTree>
    <p:extLst>
      <p:ext uri="{BB962C8B-B14F-4D97-AF65-F5344CB8AC3E}">
        <p14:creationId xmlns:p14="http://schemas.microsoft.com/office/powerpoint/2010/main" val="2540674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chemeClr val="accent1">
                    <a:lumMod val="75000"/>
                  </a:schemeClr>
                </a:solidFill>
              </a:rPr>
              <a:t>Gode råd til det kolde måltid</a:t>
            </a:r>
            <a:endParaRPr lang="da-DK" dirty="0">
              <a:solidFill>
                <a:schemeClr val="accent1">
                  <a:lumMod val="75000"/>
                </a:schemeClr>
              </a:solidFill>
            </a:endParaRPr>
          </a:p>
        </p:txBody>
      </p:sp>
      <p:pic>
        <p:nvPicPr>
          <p:cNvPr id="4" name="Pladsholder til indhold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1700808"/>
            <a:ext cx="8738857" cy="3449549"/>
          </a:xfrm>
        </p:spPr>
      </p:pic>
    </p:spTree>
    <p:extLst>
      <p:ext uri="{BB962C8B-B14F-4D97-AF65-F5344CB8AC3E}">
        <p14:creationId xmlns:p14="http://schemas.microsoft.com/office/powerpoint/2010/main" val="954999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chemeClr val="accent1">
                    <a:lumMod val="75000"/>
                  </a:schemeClr>
                </a:solidFill>
              </a:rPr>
              <a:t>Variation</a:t>
            </a:r>
            <a:endParaRPr lang="da-DK" dirty="0">
              <a:solidFill>
                <a:schemeClr val="accent1">
                  <a:lumMod val="75000"/>
                </a:schemeClr>
              </a:solidFill>
            </a:endParaRPr>
          </a:p>
        </p:txBody>
      </p:sp>
      <p:sp>
        <p:nvSpPr>
          <p:cNvPr id="3" name="Pladsholder til indhold 2"/>
          <p:cNvSpPr>
            <a:spLocks noGrp="1"/>
          </p:cNvSpPr>
          <p:nvPr>
            <p:ph idx="1"/>
          </p:nvPr>
        </p:nvSpPr>
        <p:spPr/>
        <p:txBody>
          <a:bodyPr>
            <a:normAutofit lnSpcReduction="10000"/>
          </a:bodyPr>
          <a:lstStyle/>
          <a:p>
            <a:r>
              <a:rPr lang="da-DK" dirty="0" smtClean="0"/>
              <a:t>Passende variation mellem </a:t>
            </a:r>
            <a:r>
              <a:rPr lang="da-DK" dirty="0" smtClean="0">
                <a:solidFill>
                  <a:schemeClr val="accent1">
                    <a:lumMod val="75000"/>
                  </a:schemeClr>
                </a:solidFill>
              </a:rPr>
              <a:t>maskinskåret og håndskåret pålæg</a:t>
            </a:r>
          </a:p>
          <a:p>
            <a:r>
              <a:rPr lang="da-DK" dirty="0" smtClean="0"/>
              <a:t>Passende variation mellem </a:t>
            </a:r>
            <a:r>
              <a:rPr lang="da-DK" dirty="0" smtClean="0">
                <a:solidFill>
                  <a:schemeClr val="accent1">
                    <a:lumMod val="75000"/>
                  </a:schemeClr>
                </a:solidFill>
              </a:rPr>
              <a:t>saltet, fersk og røget</a:t>
            </a:r>
            <a:r>
              <a:rPr lang="da-DK" dirty="0" smtClean="0"/>
              <a:t> pålæg</a:t>
            </a:r>
          </a:p>
          <a:p>
            <a:r>
              <a:rPr lang="da-DK" dirty="0" smtClean="0"/>
              <a:t>Pålægget bør </a:t>
            </a:r>
            <a:r>
              <a:rPr lang="da-DK" dirty="0" smtClean="0">
                <a:solidFill>
                  <a:schemeClr val="accent1">
                    <a:lumMod val="75000"/>
                  </a:schemeClr>
                </a:solidFill>
              </a:rPr>
              <a:t>variere fra middagens kød- eller fiskeret</a:t>
            </a:r>
          </a:p>
          <a:p>
            <a:r>
              <a:rPr lang="da-DK" dirty="0" smtClean="0"/>
              <a:t>Passende variation i </a:t>
            </a:r>
            <a:r>
              <a:rPr lang="da-DK" dirty="0" smtClean="0">
                <a:solidFill>
                  <a:schemeClr val="accent1">
                    <a:lumMod val="75000"/>
                  </a:schemeClr>
                </a:solidFill>
              </a:rPr>
              <a:t>konsistens</a:t>
            </a:r>
            <a:r>
              <a:rPr lang="da-DK" dirty="0" smtClean="0"/>
              <a:t> af det forskellige pålæg</a:t>
            </a:r>
          </a:p>
          <a:p>
            <a:r>
              <a:rPr lang="da-DK" dirty="0" smtClean="0"/>
              <a:t>Brug af </a:t>
            </a:r>
            <a:r>
              <a:rPr lang="da-DK" dirty="0" smtClean="0">
                <a:solidFill>
                  <a:schemeClr val="accent1">
                    <a:lumMod val="75000"/>
                  </a:schemeClr>
                </a:solidFill>
              </a:rPr>
              <a:t>middagsretten fra dagen før</a:t>
            </a:r>
          </a:p>
          <a:p>
            <a:endParaRPr lang="da-DK" dirty="0"/>
          </a:p>
        </p:txBody>
      </p:sp>
    </p:spTree>
    <p:extLst>
      <p:ext uri="{BB962C8B-B14F-4D97-AF65-F5344CB8AC3E}">
        <p14:creationId xmlns:p14="http://schemas.microsoft.com/office/powerpoint/2010/main" val="2147191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chemeClr val="accent1">
                    <a:lumMod val="75000"/>
                  </a:schemeClr>
                </a:solidFill>
              </a:rPr>
              <a:t>Forslag til variation - pålæg</a:t>
            </a:r>
            <a:endParaRPr lang="da-DK" dirty="0">
              <a:solidFill>
                <a:schemeClr val="accent1">
                  <a:lumMod val="75000"/>
                </a:schemeClr>
              </a:solidFill>
            </a:endParaRPr>
          </a:p>
        </p:txBody>
      </p:sp>
      <p:graphicFrame>
        <p:nvGraphicFramePr>
          <p:cNvPr id="4" name="Pladsholder til indhold 3"/>
          <p:cNvGraphicFramePr>
            <a:graphicFrameLocks noGrp="1"/>
          </p:cNvGraphicFramePr>
          <p:nvPr>
            <p:ph idx="1"/>
            <p:extLst>
              <p:ext uri="{D42A27DB-BD31-4B8C-83A1-F6EECF244321}">
                <p14:modId xmlns:p14="http://schemas.microsoft.com/office/powerpoint/2010/main" val="3861743208"/>
              </p:ext>
            </p:extLst>
          </p:nvPr>
        </p:nvGraphicFramePr>
        <p:xfrm>
          <a:off x="457200" y="1600200"/>
          <a:ext cx="8229600" cy="4683760"/>
        </p:xfrm>
        <a:graphic>
          <a:graphicData uri="http://schemas.openxmlformats.org/drawingml/2006/table">
            <a:tbl>
              <a:tblPr firstRow="1" bandRow="1">
                <a:tableStyleId>{5C22544A-7EE6-4342-B048-85BDC9FD1C3A}</a:tableStyleId>
              </a:tblPr>
              <a:tblGrid>
                <a:gridCol w="1954560"/>
                <a:gridCol w="6275040"/>
              </a:tblGrid>
              <a:tr h="370840">
                <a:tc>
                  <a:txBody>
                    <a:bodyPr/>
                    <a:lstStyle/>
                    <a:p>
                      <a:endParaRPr lang="da-DK" dirty="0"/>
                    </a:p>
                  </a:txBody>
                  <a:tcPr/>
                </a:tc>
                <a:tc>
                  <a:txBody>
                    <a:bodyPr/>
                    <a:lstStyle/>
                    <a:p>
                      <a:endParaRPr lang="da-DK"/>
                    </a:p>
                  </a:txBody>
                  <a:tcPr/>
                </a:tc>
              </a:tr>
              <a:tr h="370840">
                <a:tc>
                  <a:txBody>
                    <a:bodyPr/>
                    <a:lstStyle/>
                    <a:p>
                      <a:r>
                        <a:rPr lang="da-DK" dirty="0" smtClean="0"/>
                        <a:t>Vegetabilsk</a:t>
                      </a:r>
                      <a:r>
                        <a:rPr lang="da-DK" baseline="0" dirty="0" smtClean="0"/>
                        <a:t> pålæg</a:t>
                      </a:r>
                      <a:endParaRPr lang="da-DK" dirty="0"/>
                    </a:p>
                  </a:txBody>
                  <a:tcPr/>
                </a:tc>
                <a:tc>
                  <a:txBody>
                    <a:bodyPr/>
                    <a:lstStyle/>
                    <a:p>
                      <a:r>
                        <a:rPr lang="da-DK" dirty="0" smtClean="0"/>
                        <a:t>Tomat, nye kartofler, frugtsalat, frugtpålæg, sommersalat,</a:t>
                      </a:r>
                      <a:r>
                        <a:rPr lang="da-DK" baseline="0" dirty="0" smtClean="0"/>
                        <a:t> humus, kikærtepostej</a:t>
                      </a:r>
                      <a:endParaRPr lang="da-DK" dirty="0"/>
                    </a:p>
                  </a:txBody>
                  <a:tcPr/>
                </a:tc>
              </a:tr>
              <a:tr h="370840">
                <a:tc>
                  <a:txBody>
                    <a:bodyPr/>
                    <a:lstStyle/>
                    <a:p>
                      <a:r>
                        <a:rPr lang="da-DK" dirty="0" smtClean="0"/>
                        <a:t>Pølsepålæg</a:t>
                      </a:r>
                      <a:endParaRPr lang="da-DK" dirty="0"/>
                    </a:p>
                  </a:txBody>
                  <a:tcPr/>
                </a:tc>
                <a:tc>
                  <a:txBody>
                    <a:bodyPr/>
                    <a:lstStyle/>
                    <a:p>
                      <a:r>
                        <a:rPr lang="da-DK" dirty="0" smtClean="0"/>
                        <a:t>Spegepølse, kødpølse, rullepølse,</a:t>
                      </a:r>
                      <a:r>
                        <a:rPr lang="da-DK" baseline="0" dirty="0" smtClean="0"/>
                        <a:t> røget medister, kartoffelspegepølse, kyllingepølse</a:t>
                      </a:r>
                      <a:endParaRPr lang="da-DK" dirty="0"/>
                    </a:p>
                  </a:txBody>
                  <a:tcPr/>
                </a:tc>
              </a:tr>
              <a:tr h="370840">
                <a:tc>
                  <a:txBody>
                    <a:bodyPr/>
                    <a:lstStyle/>
                    <a:p>
                      <a:r>
                        <a:rPr lang="da-DK" dirty="0" smtClean="0"/>
                        <a:t>Kødpålæg – saltet/røget</a:t>
                      </a:r>
                      <a:endParaRPr lang="da-DK" dirty="0"/>
                    </a:p>
                  </a:txBody>
                  <a:tcPr/>
                </a:tc>
                <a:tc>
                  <a:txBody>
                    <a:bodyPr/>
                    <a:lstStyle/>
                    <a:p>
                      <a:r>
                        <a:rPr lang="da-DK" dirty="0" smtClean="0"/>
                        <a:t>Røget</a:t>
                      </a:r>
                      <a:r>
                        <a:rPr lang="da-DK" baseline="0" dirty="0" smtClean="0"/>
                        <a:t> skinke, hamburgerryg, røget filet, saltkød, røget andebryst, røget culotte</a:t>
                      </a:r>
                      <a:endParaRPr lang="da-DK" dirty="0"/>
                    </a:p>
                  </a:txBody>
                  <a:tcPr/>
                </a:tc>
              </a:tr>
              <a:tr h="370840">
                <a:tc>
                  <a:txBody>
                    <a:bodyPr/>
                    <a:lstStyle/>
                    <a:p>
                      <a:r>
                        <a:rPr lang="da-DK" dirty="0" smtClean="0"/>
                        <a:t>Kødpålæg – fersk</a:t>
                      </a:r>
                      <a:endParaRPr lang="da-DK" dirty="0"/>
                    </a:p>
                  </a:txBody>
                  <a:tcPr/>
                </a:tc>
                <a:tc>
                  <a:txBody>
                    <a:bodyPr/>
                    <a:lstStyle/>
                    <a:p>
                      <a:r>
                        <a:rPr lang="da-DK" dirty="0" smtClean="0"/>
                        <a:t>Flæskesteg, roastbeef,</a:t>
                      </a:r>
                      <a:r>
                        <a:rPr lang="da-DK" baseline="0" dirty="0" smtClean="0"/>
                        <a:t> ribbenssteg, kalvesteg, stegt kyllingebryst, stegt kalkunbryst</a:t>
                      </a:r>
                      <a:endParaRPr lang="da-DK" dirty="0"/>
                    </a:p>
                  </a:txBody>
                  <a:tcPr/>
                </a:tc>
              </a:tr>
              <a:tr h="370840">
                <a:tc>
                  <a:txBody>
                    <a:bodyPr/>
                    <a:lstStyle/>
                    <a:p>
                      <a:r>
                        <a:rPr lang="da-DK" dirty="0" smtClean="0"/>
                        <a:t>Kødfarspålæg</a:t>
                      </a:r>
                      <a:endParaRPr lang="da-DK" dirty="0"/>
                    </a:p>
                  </a:txBody>
                  <a:tcPr/>
                </a:tc>
                <a:tc>
                  <a:txBody>
                    <a:bodyPr/>
                    <a:lstStyle/>
                    <a:p>
                      <a:r>
                        <a:rPr lang="da-DK" dirty="0" smtClean="0"/>
                        <a:t>Frikadelle,</a:t>
                      </a:r>
                      <a:r>
                        <a:rPr lang="da-DK" baseline="0" dirty="0" smtClean="0"/>
                        <a:t> hakkebøf, krebinet, medister, sylte</a:t>
                      </a:r>
                      <a:endParaRPr lang="da-DK" dirty="0"/>
                    </a:p>
                  </a:txBody>
                  <a:tcPr/>
                </a:tc>
              </a:tr>
              <a:tr h="370840">
                <a:tc>
                  <a:txBody>
                    <a:bodyPr/>
                    <a:lstStyle/>
                    <a:p>
                      <a:r>
                        <a:rPr lang="da-DK" dirty="0" smtClean="0"/>
                        <a:t>Indmad</a:t>
                      </a:r>
                      <a:endParaRPr lang="da-DK" dirty="0"/>
                    </a:p>
                  </a:txBody>
                  <a:tcPr/>
                </a:tc>
                <a:tc>
                  <a:txBody>
                    <a:bodyPr/>
                    <a:lstStyle/>
                    <a:p>
                      <a:r>
                        <a:rPr lang="da-DK" dirty="0" smtClean="0"/>
                        <a:t>Leverpostej,</a:t>
                      </a:r>
                      <a:r>
                        <a:rPr lang="da-DK" baseline="0" dirty="0" smtClean="0"/>
                        <a:t> pate, leverpølse, citronmarineret kalvelever</a:t>
                      </a:r>
                      <a:endParaRPr lang="da-DK" dirty="0"/>
                    </a:p>
                  </a:txBody>
                  <a:tcPr/>
                </a:tc>
              </a:tr>
              <a:tr h="370840">
                <a:tc>
                  <a:txBody>
                    <a:bodyPr/>
                    <a:lstStyle/>
                    <a:p>
                      <a:r>
                        <a:rPr lang="da-DK" dirty="0" smtClean="0"/>
                        <a:t>Æg</a:t>
                      </a:r>
                      <a:endParaRPr lang="da-DK" dirty="0"/>
                    </a:p>
                  </a:txBody>
                  <a:tcPr/>
                </a:tc>
                <a:tc>
                  <a:txBody>
                    <a:bodyPr/>
                    <a:lstStyle/>
                    <a:p>
                      <a:r>
                        <a:rPr lang="da-DK" dirty="0" smtClean="0"/>
                        <a:t>Hårdkogt</a:t>
                      </a:r>
                      <a:r>
                        <a:rPr lang="da-DK" baseline="0" dirty="0" smtClean="0"/>
                        <a:t> æg, blomkålsgratin, æggesalat</a:t>
                      </a:r>
                      <a:endParaRPr lang="da-DK" dirty="0"/>
                    </a:p>
                  </a:txBody>
                  <a:tcPr/>
                </a:tc>
              </a:tr>
              <a:tr h="370840">
                <a:tc>
                  <a:txBody>
                    <a:bodyPr/>
                    <a:lstStyle/>
                    <a:p>
                      <a:r>
                        <a:rPr lang="da-DK" dirty="0" smtClean="0"/>
                        <a:t>Fiskepålæg</a:t>
                      </a:r>
                      <a:endParaRPr lang="da-DK" dirty="0"/>
                    </a:p>
                  </a:txBody>
                  <a:tcPr/>
                </a:tc>
                <a:tc>
                  <a:txBody>
                    <a:bodyPr/>
                    <a:lstStyle/>
                    <a:p>
                      <a:r>
                        <a:rPr lang="da-DK" dirty="0" smtClean="0"/>
                        <a:t>Stegt fiskefilet, stegt</a:t>
                      </a:r>
                      <a:r>
                        <a:rPr lang="da-DK" baseline="0" dirty="0" smtClean="0"/>
                        <a:t> sild i eddike, marinerede sild, røget laks, torkerogn, makrel i tomat, røget hellefisk, rejer, fiskesalater</a:t>
                      </a:r>
                      <a:endParaRPr lang="da-DK" dirty="0"/>
                    </a:p>
                  </a:txBody>
                  <a:tcPr/>
                </a:tc>
              </a:tr>
            </a:tbl>
          </a:graphicData>
        </a:graphic>
      </p:graphicFrame>
    </p:spTree>
    <p:extLst>
      <p:ext uri="{BB962C8B-B14F-4D97-AF65-F5344CB8AC3E}">
        <p14:creationId xmlns:p14="http://schemas.microsoft.com/office/powerpoint/2010/main" val="33501022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solidFill>
                  <a:schemeClr val="accent1">
                    <a:lumMod val="75000"/>
                  </a:schemeClr>
                </a:solidFill>
              </a:rPr>
              <a:t>Variation mellem </a:t>
            </a:r>
            <a:br>
              <a:rPr lang="da-DK" dirty="0" smtClean="0">
                <a:solidFill>
                  <a:schemeClr val="accent1">
                    <a:lumMod val="75000"/>
                  </a:schemeClr>
                </a:solidFill>
              </a:rPr>
            </a:br>
            <a:r>
              <a:rPr lang="da-DK" dirty="0" smtClean="0">
                <a:solidFill>
                  <a:schemeClr val="accent1">
                    <a:lumMod val="75000"/>
                  </a:schemeClr>
                </a:solidFill>
              </a:rPr>
              <a:t>pålægstyperne pr uge</a:t>
            </a:r>
            <a:endParaRPr lang="da-DK" dirty="0">
              <a:solidFill>
                <a:schemeClr val="accent1">
                  <a:lumMod val="75000"/>
                </a:schemeClr>
              </a:solidFill>
            </a:endParaRPr>
          </a:p>
        </p:txBody>
      </p:sp>
      <p:graphicFrame>
        <p:nvGraphicFramePr>
          <p:cNvPr id="4" name="Pladsholder til indhold 3"/>
          <p:cNvGraphicFramePr>
            <a:graphicFrameLocks noGrp="1"/>
          </p:cNvGraphicFramePr>
          <p:nvPr>
            <p:ph idx="1"/>
            <p:extLst>
              <p:ext uri="{D42A27DB-BD31-4B8C-83A1-F6EECF244321}">
                <p14:modId xmlns:p14="http://schemas.microsoft.com/office/powerpoint/2010/main" val="1223415106"/>
              </p:ext>
            </p:extLst>
          </p:nvPr>
        </p:nvGraphicFramePr>
        <p:xfrm>
          <a:off x="457200" y="1600200"/>
          <a:ext cx="8229600" cy="296672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da-DK" dirty="0" smtClean="0"/>
                        <a:t>Pålægstype</a:t>
                      </a:r>
                      <a:endParaRPr lang="da-DK" dirty="0"/>
                    </a:p>
                  </a:txBody>
                  <a:tcPr/>
                </a:tc>
                <a:tc>
                  <a:txBody>
                    <a:bodyPr/>
                    <a:lstStyle/>
                    <a:p>
                      <a:r>
                        <a:rPr lang="da-DK" dirty="0" smtClean="0"/>
                        <a:t>Antal </a:t>
                      </a:r>
                      <a:endParaRPr lang="da-DK" dirty="0"/>
                    </a:p>
                  </a:txBody>
                  <a:tcPr/>
                </a:tc>
              </a:tr>
              <a:tr h="370840">
                <a:tc>
                  <a:txBody>
                    <a:bodyPr/>
                    <a:lstStyle/>
                    <a:p>
                      <a:r>
                        <a:rPr lang="da-DK" dirty="0" smtClean="0"/>
                        <a:t>Vegetabilsk</a:t>
                      </a:r>
                      <a:endParaRPr lang="da-DK" dirty="0"/>
                    </a:p>
                  </a:txBody>
                  <a:tcPr/>
                </a:tc>
                <a:tc>
                  <a:txBody>
                    <a:bodyPr/>
                    <a:lstStyle/>
                    <a:p>
                      <a:r>
                        <a:rPr lang="da-DK" dirty="0" smtClean="0"/>
                        <a:t>3</a:t>
                      </a:r>
                      <a:endParaRPr lang="da-DK" dirty="0"/>
                    </a:p>
                  </a:txBody>
                  <a:tcPr/>
                </a:tc>
              </a:tr>
              <a:tr h="370840">
                <a:tc>
                  <a:txBody>
                    <a:bodyPr/>
                    <a:lstStyle/>
                    <a:p>
                      <a:r>
                        <a:rPr lang="da-DK" dirty="0" smtClean="0"/>
                        <a:t>Pølsepålæg</a:t>
                      </a:r>
                    </a:p>
                  </a:txBody>
                  <a:tcPr/>
                </a:tc>
                <a:tc>
                  <a:txBody>
                    <a:bodyPr/>
                    <a:lstStyle/>
                    <a:p>
                      <a:r>
                        <a:rPr lang="da-DK" dirty="0" smtClean="0"/>
                        <a:t>3</a:t>
                      </a:r>
                      <a:endParaRPr lang="da-DK" dirty="0"/>
                    </a:p>
                  </a:txBody>
                  <a:tcPr/>
                </a:tc>
              </a:tr>
              <a:tr h="370840">
                <a:tc>
                  <a:txBody>
                    <a:bodyPr/>
                    <a:lstStyle/>
                    <a:p>
                      <a:r>
                        <a:rPr lang="da-DK" dirty="0" smtClean="0"/>
                        <a:t>Kødpålæg</a:t>
                      </a:r>
                      <a:endParaRPr lang="da-DK" dirty="0"/>
                    </a:p>
                  </a:txBody>
                  <a:tcPr/>
                </a:tc>
                <a:tc>
                  <a:txBody>
                    <a:bodyPr/>
                    <a:lstStyle/>
                    <a:p>
                      <a:r>
                        <a:rPr lang="da-DK" dirty="0" smtClean="0"/>
                        <a:t>7</a:t>
                      </a:r>
                      <a:endParaRPr lang="da-DK" dirty="0"/>
                    </a:p>
                  </a:txBody>
                  <a:tcPr/>
                </a:tc>
              </a:tr>
              <a:tr h="370840">
                <a:tc>
                  <a:txBody>
                    <a:bodyPr/>
                    <a:lstStyle/>
                    <a:p>
                      <a:r>
                        <a:rPr lang="da-DK" dirty="0" smtClean="0"/>
                        <a:t>Kødfarspålæg</a:t>
                      </a:r>
                      <a:endParaRPr lang="da-DK" dirty="0"/>
                    </a:p>
                  </a:txBody>
                  <a:tcPr/>
                </a:tc>
                <a:tc>
                  <a:txBody>
                    <a:bodyPr/>
                    <a:lstStyle/>
                    <a:p>
                      <a:r>
                        <a:rPr lang="da-DK" dirty="0" smtClean="0"/>
                        <a:t>3</a:t>
                      </a:r>
                      <a:endParaRPr lang="da-DK" dirty="0"/>
                    </a:p>
                  </a:txBody>
                  <a:tcPr/>
                </a:tc>
              </a:tr>
              <a:tr h="370840">
                <a:tc>
                  <a:txBody>
                    <a:bodyPr/>
                    <a:lstStyle/>
                    <a:p>
                      <a:r>
                        <a:rPr lang="da-DK" dirty="0" smtClean="0"/>
                        <a:t>Indmad</a:t>
                      </a:r>
                      <a:endParaRPr lang="da-DK" dirty="0"/>
                    </a:p>
                  </a:txBody>
                  <a:tcPr/>
                </a:tc>
                <a:tc>
                  <a:txBody>
                    <a:bodyPr/>
                    <a:lstStyle/>
                    <a:p>
                      <a:r>
                        <a:rPr lang="da-DK" dirty="0" smtClean="0"/>
                        <a:t>3</a:t>
                      </a:r>
                      <a:endParaRPr lang="da-DK" dirty="0"/>
                    </a:p>
                  </a:txBody>
                  <a:tcPr/>
                </a:tc>
              </a:tr>
              <a:tr h="370840">
                <a:tc>
                  <a:txBody>
                    <a:bodyPr/>
                    <a:lstStyle/>
                    <a:p>
                      <a:r>
                        <a:rPr lang="da-DK" dirty="0" smtClean="0"/>
                        <a:t>Æg</a:t>
                      </a:r>
                      <a:endParaRPr lang="da-DK" dirty="0"/>
                    </a:p>
                  </a:txBody>
                  <a:tcPr/>
                </a:tc>
                <a:tc>
                  <a:txBody>
                    <a:bodyPr/>
                    <a:lstStyle/>
                    <a:p>
                      <a:r>
                        <a:rPr lang="da-DK" dirty="0" smtClean="0"/>
                        <a:t>3</a:t>
                      </a:r>
                      <a:endParaRPr lang="da-DK" dirty="0"/>
                    </a:p>
                  </a:txBody>
                  <a:tcPr/>
                </a:tc>
              </a:tr>
              <a:tr h="370840">
                <a:tc>
                  <a:txBody>
                    <a:bodyPr/>
                    <a:lstStyle/>
                    <a:p>
                      <a:r>
                        <a:rPr lang="da-DK" dirty="0" smtClean="0"/>
                        <a:t>Fiskepålæg</a:t>
                      </a:r>
                      <a:endParaRPr lang="da-DK" dirty="0"/>
                    </a:p>
                  </a:txBody>
                  <a:tcPr/>
                </a:tc>
                <a:tc>
                  <a:txBody>
                    <a:bodyPr/>
                    <a:lstStyle/>
                    <a:p>
                      <a:r>
                        <a:rPr lang="da-DK" dirty="0" smtClean="0"/>
                        <a:t>6</a:t>
                      </a:r>
                      <a:endParaRPr lang="da-DK" dirty="0"/>
                    </a:p>
                  </a:txBody>
                  <a:tcPr/>
                </a:tc>
              </a:tr>
            </a:tbl>
          </a:graphicData>
        </a:graphic>
      </p:graphicFrame>
    </p:spTree>
    <p:extLst>
      <p:ext uri="{BB962C8B-B14F-4D97-AF65-F5344CB8AC3E}">
        <p14:creationId xmlns:p14="http://schemas.microsoft.com/office/powerpoint/2010/main" val="37263207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chemeClr val="accent1">
                    <a:lumMod val="75000"/>
                  </a:schemeClr>
                </a:solidFill>
              </a:rPr>
              <a:t>Forslag til smørelse på brødet</a:t>
            </a:r>
            <a:endParaRPr lang="da-DK" dirty="0">
              <a:solidFill>
                <a:schemeClr val="accent1">
                  <a:lumMod val="75000"/>
                </a:schemeClr>
              </a:solidFill>
            </a:endParaRPr>
          </a:p>
        </p:txBody>
      </p:sp>
      <p:graphicFrame>
        <p:nvGraphicFramePr>
          <p:cNvPr id="4" name="Pladsholder til indhold 3"/>
          <p:cNvGraphicFramePr>
            <a:graphicFrameLocks noGrp="1"/>
          </p:cNvGraphicFramePr>
          <p:nvPr>
            <p:ph idx="1"/>
            <p:extLst>
              <p:ext uri="{D42A27DB-BD31-4B8C-83A1-F6EECF244321}">
                <p14:modId xmlns:p14="http://schemas.microsoft.com/office/powerpoint/2010/main" val="2994157196"/>
              </p:ext>
            </p:extLst>
          </p:nvPr>
        </p:nvGraphicFramePr>
        <p:xfrm>
          <a:off x="457200" y="1600200"/>
          <a:ext cx="8229600" cy="367284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da-DK" dirty="0" smtClean="0"/>
                        <a:t>Smørelse</a:t>
                      </a:r>
                      <a:endParaRPr lang="da-DK" dirty="0"/>
                    </a:p>
                  </a:txBody>
                  <a:tcPr/>
                </a:tc>
                <a:tc>
                  <a:txBody>
                    <a:bodyPr/>
                    <a:lstStyle/>
                    <a:p>
                      <a:r>
                        <a:rPr lang="da-DK" dirty="0" smtClean="0"/>
                        <a:t>Til</a:t>
                      </a:r>
                      <a:r>
                        <a:rPr lang="da-DK" baseline="0" dirty="0" smtClean="0"/>
                        <a:t> fx</a:t>
                      </a:r>
                      <a:endParaRPr lang="da-DK" dirty="0"/>
                    </a:p>
                  </a:txBody>
                  <a:tcPr/>
                </a:tc>
              </a:tr>
              <a:tr h="370840">
                <a:tc>
                  <a:txBody>
                    <a:bodyPr/>
                    <a:lstStyle/>
                    <a:p>
                      <a:r>
                        <a:rPr lang="da-DK" dirty="0" smtClean="0"/>
                        <a:t>Oliventapanade</a:t>
                      </a:r>
                      <a:endParaRPr lang="da-DK" dirty="0"/>
                    </a:p>
                  </a:txBody>
                  <a:tcPr/>
                </a:tc>
                <a:tc>
                  <a:txBody>
                    <a:bodyPr/>
                    <a:lstStyle/>
                    <a:p>
                      <a:r>
                        <a:rPr lang="da-DK" dirty="0" smtClean="0"/>
                        <a:t>Tomatmad, kartoffelmad, ost</a:t>
                      </a:r>
                      <a:endParaRPr lang="da-DK" dirty="0"/>
                    </a:p>
                  </a:txBody>
                  <a:tcPr/>
                </a:tc>
              </a:tr>
              <a:tr h="223024">
                <a:tc>
                  <a:txBody>
                    <a:bodyPr/>
                    <a:lstStyle/>
                    <a:p>
                      <a:r>
                        <a:rPr lang="da-DK" dirty="0" smtClean="0"/>
                        <a:t>Pesto</a:t>
                      </a:r>
                      <a:endParaRPr lang="da-DK" dirty="0"/>
                    </a:p>
                  </a:txBody>
                  <a:tcPr/>
                </a:tc>
                <a:tc>
                  <a:txBody>
                    <a:bodyPr/>
                    <a:lstStyle/>
                    <a:p>
                      <a:r>
                        <a:rPr lang="da-DK" dirty="0" smtClean="0"/>
                        <a:t>Røget skinke, kartoffel, stegt/kogt kylling, røget</a:t>
                      </a:r>
                      <a:r>
                        <a:rPr lang="da-DK" baseline="0" dirty="0" smtClean="0"/>
                        <a:t> laks</a:t>
                      </a:r>
                      <a:endParaRPr lang="da-DK" dirty="0"/>
                    </a:p>
                  </a:txBody>
                  <a:tcPr/>
                </a:tc>
              </a:tr>
              <a:tr h="370840">
                <a:tc>
                  <a:txBody>
                    <a:bodyPr/>
                    <a:lstStyle/>
                    <a:p>
                      <a:r>
                        <a:rPr lang="da-DK" dirty="0" smtClean="0"/>
                        <a:t>Rygeostcreme</a:t>
                      </a:r>
                      <a:endParaRPr lang="da-DK" dirty="0"/>
                    </a:p>
                  </a:txBody>
                  <a:tcPr/>
                </a:tc>
                <a:tc>
                  <a:txBody>
                    <a:bodyPr/>
                    <a:lstStyle/>
                    <a:p>
                      <a:r>
                        <a:rPr lang="da-DK" dirty="0" smtClean="0"/>
                        <a:t>Røget</a:t>
                      </a:r>
                      <a:r>
                        <a:rPr lang="da-DK" baseline="0" dirty="0" smtClean="0"/>
                        <a:t> hellefisk/laks, æg, kartoffel, stegt kylling/kalkun</a:t>
                      </a:r>
                      <a:endParaRPr lang="da-DK" dirty="0"/>
                    </a:p>
                  </a:txBody>
                  <a:tcPr/>
                </a:tc>
              </a:tr>
              <a:tr h="370840">
                <a:tc>
                  <a:txBody>
                    <a:bodyPr/>
                    <a:lstStyle/>
                    <a:p>
                      <a:r>
                        <a:rPr lang="da-DK" dirty="0" smtClean="0"/>
                        <a:t>Tomatchutney</a:t>
                      </a:r>
                      <a:endParaRPr lang="da-DK" dirty="0"/>
                    </a:p>
                  </a:txBody>
                  <a:tcPr/>
                </a:tc>
                <a:tc>
                  <a:txBody>
                    <a:bodyPr/>
                    <a:lstStyle/>
                    <a:p>
                      <a:r>
                        <a:rPr lang="da-DK" dirty="0" smtClean="0"/>
                        <a:t>Stegt kalkun og kylling, torskerogn</a:t>
                      </a:r>
                      <a:endParaRPr lang="da-DK" dirty="0"/>
                    </a:p>
                  </a:txBody>
                  <a:tcPr/>
                </a:tc>
              </a:tr>
              <a:tr h="370840">
                <a:tc>
                  <a:txBody>
                    <a:bodyPr/>
                    <a:lstStyle/>
                    <a:p>
                      <a:r>
                        <a:rPr lang="da-DK" dirty="0" smtClean="0"/>
                        <a:t>Mayonnaise m. fx soltørret</a:t>
                      </a:r>
                      <a:r>
                        <a:rPr lang="da-DK" baseline="0" dirty="0" smtClean="0"/>
                        <a:t> tomat, hvidløg eller wasabi</a:t>
                      </a:r>
                      <a:endParaRPr lang="da-DK" dirty="0"/>
                    </a:p>
                  </a:txBody>
                  <a:tcPr/>
                </a:tc>
                <a:tc>
                  <a:txBody>
                    <a:bodyPr/>
                    <a:lstStyle/>
                    <a:p>
                      <a:r>
                        <a:rPr lang="da-DK" dirty="0" smtClean="0"/>
                        <a:t>Æg, fisk, tomat, kartoffel, saltet kød</a:t>
                      </a:r>
                      <a:endParaRPr lang="da-DK" dirty="0"/>
                    </a:p>
                  </a:txBody>
                  <a:tcPr/>
                </a:tc>
              </a:tr>
              <a:tr h="370840">
                <a:tc>
                  <a:txBody>
                    <a:bodyPr/>
                    <a:lstStyle/>
                    <a:p>
                      <a:r>
                        <a:rPr lang="da-DK" dirty="0" smtClean="0"/>
                        <a:t>Salsa</a:t>
                      </a:r>
                      <a:endParaRPr lang="da-DK" dirty="0"/>
                    </a:p>
                  </a:txBody>
                  <a:tcPr/>
                </a:tc>
                <a:tc>
                  <a:txBody>
                    <a:bodyPr/>
                    <a:lstStyle/>
                    <a:p>
                      <a:r>
                        <a:rPr lang="da-DK" dirty="0" smtClean="0"/>
                        <a:t>Roastbeef,</a:t>
                      </a:r>
                      <a:r>
                        <a:rPr lang="da-DK" baseline="0" dirty="0" smtClean="0"/>
                        <a:t> pastrami, stegt kylling/kalkun, pølsepålæg, kartoffel</a:t>
                      </a:r>
                      <a:endParaRPr lang="da-DK" dirty="0"/>
                    </a:p>
                  </a:txBody>
                  <a:tcPr/>
                </a:tc>
              </a:tr>
            </a:tbl>
          </a:graphicData>
        </a:graphic>
      </p:graphicFrame>
    </p:spTree>
    <p:extLst>
      <p:ext uri="{BB962C8B-B14F-4D97-AF65-F5344CB8AC3E}">
        <p14:creationId xmlns:p14="http://schemas.microsoft.com/office/powerpoint/2010/main" val="21713636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dirty="0" smtClean="0"/>
              <a:t/>
            </a:r>
            <a:br>
              <a:rPr lang="da-DK" dirty="0" smtClean="0"/>
            </a:br>
            <a:r>
              <a:rPr lang="da-DK" dirty="0" smtClean="0"/>
              <a:t>Hvad </a:t>
            </a:r>
            <a:r>
              <a:rPr lang="da-DK" dirty="0"/>
              <a:t>angår valg af</a:t>
            </a:r>
            <a:r>
              <a:rPr lang="da-DK" dirty="0">
                <a:solidFill>
                  <a:srgbClr val="C00000"/>
                </a:solidFill>
              </a:rPr>
              <a:t> </a:t>
            </a:r>
            <a:r>
              <a:rPr lang="da-DK" dirty="0">
                <a:solidFill>
                  <a:schemeClr val="accent1">
                    <a:lumMod val="75000"/>
                  </a:schemeClr>
                </a:solidFill>
              </a:rPr>
              <a:t>pynt</a:t>
            </a:r>
            <a:r>
              <a:rPr lang="da-DK" dirty="0">
                <a:solidFill>
                  <a:srgbClr val="C00000"/>
                </a:solidFill>
              </a:rPr>
              <a:t> </a:t>
            </a:r>
            <a:r>
              <a:rPr lang="da-DK" dirty="0"/>
              <a:t>til de forskellige pålægstyper gælder:</a:t>
            </a:r>
            <a:br>
              <a:rPr lang="da-DK" dirty="0"/>
            </a:br>
            <a:endParaRPr lang="da-DK" dirty="0"/>
          </a:p>
        </p:txBody>
      </p:sp>
      <p:sp>
        <p:nvSpPr>
          <p:cNvPr id="3" name="Pladsholder til indhold 2"/>
          <p:cNvSpPr>
            <a:spLocks noGrp="1"/>
          </p:cNvSpPr>
          <p:nvPr>
            <p:ph idx="1"/>
          </p:nvPr>
        </p:nvSpPr>
        <p:spPr/>
        <p:txBody>
          <a:bodyPr/>
          <a:lstStyle/>
          <a:p>
            <a:endParaRPr lang="da-DK" dirty="0" smtClean="0"/>
          </a:p>
          <a:p>
            <a:r>
              <a:rPr lang="da-DK" dirty="0" smtClean="0"/>
              <a:t>Vælg pynt, der </a:t>
            </a:r>
            <a:r>
              <a:rPr lang="da-DK" dirty="0" smtClean="0">
                <a:solidFill>
                  <a:schemeClr val="accent1">
                    <a:lumMod val="75000"/>
                  </a:schemeClr>
                </a:solidFill>
              </a:rPr>
              <a:t>smags- eller mængdemæssigt harmonerer</a:t>
            </a:r>
            <a:r>
              <a:rPr lang="da-DK" dirty="0" smtClean="0"/>
              <a:t> med pålægget</a:t>
            </a:r>
          </a:p>
          <a:p>
            <a:r>
              <a:rPr lang="da-DK" dirty="0" smtClean="0"/>
              <a:t>Vælg pynt, der i </a:t>
            </a:r>
            <a:r>
              <a:rPr lang="da-DK" dirty="0" smtClean="0">
                <a:solidFill>
                  <a:schemeClr val="accent1">
                    <a:lumMod val="75000"/>
                  </a:schemeClr>
                </a:solidFill>
              </a:rPr>
              <a:t>farve og smag</a:t>
            </a:r>
            <a:r>
              <a:rPr lang="da-DK" dirty="0" smtClean="0">
                <a:solidFill>
                  <a:srgbClr val="C00000"/>
                </a:solidFill>
              </a:rPr>
              <a:t> </a:t>
            </a:r>
            <a:r>
              <a:rPr lang="da-DK" dirty="0" smtClean="0"/>
              <a:t>passer til pålægget</a:t>
            </a:r>
          </a:p>
          <a:p>
            <a:r>
              <a:rPr lang="da-DK" dirty="0" smtClean="0"/>
              <a:t>Vælg fortrinsvis </a:t>
            </a:r>
            <a:r>
              <a:rPr lang="da-DK" dirty="0" smtClean="0">
                <a:solidFill>
                  <a:schemeClr val="accent1">
                    <a:lumMod val="75000"/>
                  </a:schemeClr>
                </a:solidFill>
              </a:rPr>
              <a:t>magert pynt</a:t>
            </a:r>
          </a:p>
          <a:p>
            <a:r>
              <a:rPr lang="da-DK" dirty="0" smtClean="0"/>
              <a:t>Vælg </a:t>
            </a:r>
            <a:r>
              <a:rPr lang="da-DK" dirty="0" smtClean="0">
                <a:solidFill>
                  <a:schemeClr val="accent1">
                    <a:lumMod val="75000"/>
                  </a:schemeClr>
                </a:solidFill>
              </a:rPr>
              <a:t>ikke to slag fed pynt </a:t>
            </a:r>
            <a:r>
              <a:rPr lang="da-DK" dirty="0" smtClean="0"/>
              <a:t>samtidig</a:t>
            </a:r>
          </a:p>
          <a:p>
            <a:r>
              <a:rPr lang="da-DK" dirty="0" smtClean="0"/>
              <a:t>Vælg </a:t>
            </a:r>
            <a:r>
              <a:rPr lang="da-DK" dirty="0" smtClean="0">
                <a:solidFill>
                  <a:schemeClr val="accent1">
                    <a:lumMod val="75000"/>
                  </a:schemeClr>
                </a:solidFill>
              </a:rPr>
              <a:t>aldrig fed pynt til fed pålæg</a:t>
            </a:r>
            <a:endParaRPr lang="da-DK" dirty="0">
              <a:solidFill>
                <a:schemeClr val="accent1">
                  <a:lumMod val="75000"/>
                </a:schemeClr>
              </a:solidFill>
            </a:endParaRPr>
          </a:p>
        </p:txBody>
      </p:sp>
    </p:spTree>
    <p:extLst>
      <p:ext uri="{BB962C8B-B14F-4D97-AF65-F5344CB8AC3E}">
        <p14:creationId xmlns:p14="http://schemas.microsoft.com/office/powerpoint/2010/main" val="2971075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Gode råd til </a:t>
            </a:r>
            <a:r>
              <a:rPr lang="da-DK" dirty="0" smtClean="0">
                <a:solidFill>
                  <a:schemeClr val="accent1">
                    <a:lumMod val="75000"/>
                  </a:schemeClr>
                </a:solidFill>
              </a:rPr>
              <a:t>sandwich</a:t>
            </a:r>
            <a:r>
              <a:rPr lang="da-DK" dirty="0" smtClean="0"/>
              <a:t> sortiment</a:t>
            </a:r>
            <a:endParaRPr lang="da-DK" dirty="0"/>
          </a:p>
        </p:txBody>
      </p:sp>
      <p:sp>
        <p:nvSpPr>
          <p:cNvPr id="3" name="Pladsholder til indhold 2"/>
          <p:cNvSpPr>
            <a:spLocks noGrp="1"/>
          </p:cNvSpPr>
          <p:nvPr>
            <p:ph idx="1"/>
          </p:nvPr>
        </p:nvSpPr>
        <p:spPr/>
        <p:txBody>
          <a:bodyPr/>
          <a:lstStyle/>
          <a:p>
            <a:r>
              <a:rPr lang="da-DK" dirty="0" smtClean="0"/>
              <a:t>Brug </a:t>
            </a:r>
            <a:r>
              <a:rPr lang="da-DK" dirty="0" smtClean="0">
                <a:solidFill>
                  <a:schemeClr val="accent1">
                    <a:lumMod val="75000"/>
                  </a:schemeClr>
                </a:solidFill>
              </a:rPr>
              <a:t>fuldkorn</a:t>
            </a:r>
            <a:r>
              <a:rPr lang="da-DK" dirty="0" smtClean="0"/>
              <a:t>sbrød eller –boller</a:t>
            </a:r>
          </a:p>
          <a:p>
            <a:r>
              <a:rPr lang="da-DK" dirty="0" smtClean="0"/>
              <a:t>Sandwich skal kunne </a:t>
            </a:r>
            <a:r>
              <a:rPr lang="da-DK" dirty="0" smtClean="0">
                <a:solidFill>
                  <a:schemeClr val="accent1">
                    <a:lumMod val="75000"/>
                  </a:schemeClr>
                </a:solidFill>
              </a:rPr>
              <a:t>spises med fingrene </a:t>
            </a:r>
            <a:r>
              <a:rPr lang="da-DK" dirty="0" smtClean="0"/>
              <a:t>– pålægget skal let kunne bides over</a:t>
            </a:r>
          </a:p>
          <a:p>
            <a:r>
              <a:rPr lang="da-DK" dirty="0" smtClean="0"/>
              <a:t>Brug smørelser med </a:t>
            </a:r>
            <a:r>
              <a:rPr lang="da-DK" dirty="0" smtClean="0">
                <a:solidFill>
                  <a:schemeClr val="accent1">
                    <a:lumMod val="75000"/>
                  </a:schemeClr>
                </a:solidFill>
              </a:rPr>
              <a:t>smag og mindre fedt</a:t>
            </a:r>
          </a:p>
          <a:p>
            <a:r>
              <a:rPr lang="da-DK" dirty="0" smtClean="0"/>
              <a:t>Skab </a:t>
            </a:r>
            <a:r>
              <a:rPr lang="da-DK" dirty="0" smtClean="0">
                <a:solidFill>
                  <a:schemeClr val="accent1">
                    <a:lumMod val="75000"/>
                  </a:schemeClr>
                </a:solidFill>
              </a:rPr>
              <a:t>varieret tekstur og konsistens </a:t>
            </a:r>
            <a:r>
              <a:rPr lang="da-DK" dirty="0" smtClean="0"/>
              <a:t>i fyldet , fx tunsalat med rød peber</a:t>
            </a:r>
            <a:endParaRPr lang="da-DK" dirty="0"/>
          </a:p>
        </p:txBody>
      </p:sp>
    </p:spTree>
    <p:extLst>
      <p:ext uri="{BB962C8B-B14F-4D97-AF65-F5344CB8AC3E}">
        <p14:creationId xmlns:p14="http://schemas.microsoft.com/office/powerpoint/2010/main" val="4079979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Eksempler på sandwich</a:t>
            </a:r>
            <a:endParaRPr lang="da-DK" dirty="0"/>
          </a:p>
        </p:txBody>
      </p:sp>
      <p:graphicFrame>
        <p:nvGraphicFramePr>
          <p:cNvPr id="4" name="Pladsholder til indhold 3"/>
          <p:cNvGraphicFramePr>
            <a:graphicFrameLocks noGrp="1"/>
          </p:cNvGraphicFramePr>
          <p:nvPr>
            <p:ph idx="1"/>
            <p:extLst>
              <p:ext uri="{D42A27DB-BD31-4B8C-83A1-F6EECF244321}">
                <p14:modId xmlns:p14="http://schemas.microsoft.com/office/powerpoint/2010/main" val="1746917982"/>
              </p:ext>
            </p:extLst>
          </p:nvPr>
        </p:nvGraphicFramePr>
        <p:xfrm>
          <a:off x="457200" y="1600200"/>
          <a:ext cx="8229600" cy="411988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da-DK" dirty="0" smtClean="0"/>
                        <a:t>Pålæg</a:t>
                      </a:r>
                      <a:endParaRPr lang="da-DK" dirty="0"/>
                    </a:p>
                  </a:txBody>
                  <a:tcPr/>
                </a:tc>
                <a:tc>
                  <a:txBody>
                    <a:bodyPr/>
                    <a:lstStyle/>
                    <a:p>
                      <a:r>
                        <a:rPr lang="da-DK" dirty="0" smtClean="0"/>
                        <a:t>Smørelse</a:t>
                      </a:r>
                      <a:endParaRPr lang="da-DK" dirty="0"/>
                    </a:p>
                  </a:txBody>
                  <a:tcPr/>
                </a:tc>
                <a:tc>
                  <a:txBody>
                    <a:bodyPr/>
                    <a:lstStyle/>
                    <a:p>
                      <a:r>
                        <a:rPr lang="da-DK" dirty="0" smtClean="0"/>
                        <a:t>Fyld</a:t>
                      </a:r>
                      <a:endParaRPr lang="da-DK" dirty="0"/>
                    </a:p>
                  </a:txBody>
                  <a:tcPr/>
                </a:tc>
                <a:tc>
                  <a:txBody>
                    <a:bodyPr/>
                    <a:lstStyle/>
                    <a:p>
                      <a:r>
                        <a:rPr lang="da-DK" dirty="0" smtClean="0"/>
                        <a:t>Pynt</a:t>
                      </a:r>
                      <a:endParaRPr lang="da-DK" dirty="0"/>
                    </a:p>
                  </a:txBody>
                  <a:tcPr/>
                </a:tc>
              </a:tr>
              <a:tr h="370840">
                <a:tc>
                  <a:txBody>
                    <a:bodyPr/>
                    <a:lstStyle/>
                    <a:p>
                      <a:r>
                        <a:rPr lang="da-DK" dirty="0" smtClean="0"/>
                        <a:t>Stegte</a:t>
                      </a:r>
                      <a:r>
                        <a:rPr lang="da-DK" baseline="0" dirty="0" smtClean="0"/>
                        <a:t> auberginer</a:t>
                      </a:r>
                      <a:endParaRPr lang="da-DK" dirty="0"/>
                    </a:p>
                  </a:txBody>
                  <a:tcPr/>
                </a:tc>
                <a:tc>
                  <a:txBody>
                    <a:bodyPr/>
                    <a:lstStyle/>
                    <a:p>
                      <a:r>
                        <a:rPr lang="da-DK" dirty="0" smtClean="0"/>
                        <a:t>Oliventapanade</a:t>
                      </a:r>
                      <a:endParaRPr lang="da-DK" dirty="0"/>
                    </a:p>
                  </a:txBody>
                  <a:tcPr/>
                </a:tc>
                <a:tc>
                  <a:txBody>
                    <a:bodyPr/>
                    <a:lstStyle/>
                    <a:p>
                      <a:r>
                        <a:rPr lang="da-DK" dirty="0" smtClean="0"/>
                        <a:t>Basilikum, syltede hvidløg</a:t>
                      </a:r>
                      <a:endParaRPr lang="da-DK" dirty="0"/>
                    </a:p>
                  </a:txBody>
                  <a:tcPr/>
                </a:tc>
                <a:tc>
                  <a:txBody>
                    <a:bodyPr/>
                    <a:lstStyle/>
                    <a:p>
                      <a:r>
                        <a:rPr lang="da-DK" dirty="0" smtClean="0"/>
                        <a:t>Frisk</a:t>
                      </a:r>
                      <a:r>
                        <a:rPr lang="da-DK" baseline="0" dirty="0" smtClean="0"/>
                        <a:t> rød peberfrugt, gulerodsspåner</a:t>
                      </a:r>
                      <a:endParaRPr lang="da-DK" dirty="0"/>
                    </a:p>
                  </a:txBody>
                  <a:tcPr/>
                </a:tc>
              </a:tr>
              <a:tr h="370840">
                <a:tc>
                  <a:txBody>
                    <a:bodyPr/>
                    <a:lstStyle/>
                    <a:p>
                      <a:r>
                        <a:rPr lang="da-DK" dirty="0" smtClean="0"/>
                        <a:t>Røget</a:t>
                      </a:r>
                      <a:r>
                        <a:rPr lang="da-DK" baseline="0" dirty="0" smtClean="0"/>
                        <a:t> laks</a:t>
                      </a:r>
                      <a:endParaRPr lang="da-DK" dirty="0"/>
                    </a:p>
                  </a:txBody>
                  <a:tcPr/>
                </a:tc>
                <a:tc>
                  <a:txBody>
                    <a:bodyPr/>
                    <a:lstStyle/>
                    <a:p>
                      <a:r>
                        <a:rPr lang="da-DK" dirty="0" smtClean="0"/>
                        <a:t>Flødeost</a:t>
                      </a:r>
                      <a:endParaRPr lang="da-DK" dirty="0"/>
                    </a:p>
                  </a:txBody>
                  <a:tcPr/>
                </a:tc>
                <a:tc>
                  <a:txBody>
                    <a:bodyPr/>
                    <a:lstStyle/>
                    <a:p>
                      <a:r>
                        <a:rPr lang="da-DK" dirty="0" smtClean="0"/>
                        <a:t>Grønne asparges</a:t>
                      </a:r>
                      <a:endParaRPr lang="da-DK" dirty="0"/>
                    </a:p>
                  </a:txBody>
                  <a:tcPr/>
                </a:tc>
                <a:tc>
                  <a:txBody>
                    <a:bodyPr/>
                    <a:lstStyle/>
                    <a:p>
                      <a:r>
                        <a:rPr lang="da-DK" dirty="0" smtClean="0"/>
                        <a:t>Grillet peberfrugt,</a:t>
                      </a:r>
                      <a:r>
                        <a:rPr lang="da-DK" baseline="0" dirty="0" smtClean="0"/>
                        <a:t> kapers</a:t>
                      </a:r>
                      <a:endParaRPr lang="da-DK" dirty="0"/>
                    </a:p>
                  </a:txBody>
                  <a:tcPr/>
                </a:tc>
              </a:tr>
              <a:tr h="370840">
                <a:tc>
                  <a:txBody>
                    <a:bodyPr/>
                    <a:lstStyle/>
                    <a:p>
                      <a:r>
                        <a:rPr lang="da-DK" dirty="0" smtClean="0"/>
                        <a:t>Stegt kalkunbryst</a:t>
                      </a:r>
                      <a:endParaRPr lang="da-DK" dirty="0"/>
                    </a:p>
                  </a:txBody>
                  <a:tcPr/>
                </a:tc>
                <a:tc>
                  <a:txBody>
                    <a:bodyPr/>
                    <a:lstStyle/>
                    <a:p>
                      <a:r>
                        <a:rPr lang="da-DK" dirty="0" smtClean="0"/>
                        <a:t>Auberginesmørelse</a:t>
                      </a:r>
                      <a:endParaRPr lang="da-DK" dirty="0"/>
                    </a:p>
                  </a:txBody>
                  <a:tcPr/>
                </a:tc>
                <a:tc>
                  <a:txBody>
                    <a:bodyPr/>
                    <a:lstStyle/>
                    <a:p>
                      <a:r>
                        <a:rPr lang="da-DK" dirty="0" smtClean="0"/>
                        <a:t>Syltede artiskokker og semidry tomater</a:t>
                      </a:r>
                      <a:endParaRPr lang="da-DK" dirty="0"/>
                    </a:p>
                  </a:txBody>
                  <a:tcPr/>
                </a:tc>
                <a:tc>
                  <a:txBody>
                    <a:bodyPr/>
                    <a:lstStyle/>
                    <a:p>
                      <a:r>
                        <a:rPr lang="da-DK" dirty="0" smtClean="0"/>
                        <a:t>Grøn</a:t>
                      </a:r>
                      <a:r>
                        <a:rPr lang="da-DK" baseline="0" dirty="0" smtClean="0"/>
                        <a:t> agurk, gulerodsspåner</a:t>
                      </a:r>
                      <a:endParaRPr lang="da-DK" dirty="0"/>
                    </a:p>
                  </a:txBody>
                  <a:tcPr/>
                </a:tc>
              </a:tr>
              <a:tr h="370840">
                <a:tc>
                  <a:txBody>
                    <a:bodyPr/>
                    <a:lstStyle/>
                    <a:p>
                      <a:r>
                        <a:rPr lang="da-DK" dirty="0" smtClean="0"/>
                        <a:t>Roastbeef</a:t>
                      </a:r>
                      <a:endParaRPr lang="da-DK" dirty="0"/>
                    </a:p>
                  </a:txBody>
                  <a:tcPr/>
                </a:tc>
                <a:tc>
                  <a:txBody>
                    <a:bodyPr/>
                    <a:lstStyle/>
                    <a:p>
                      <a:r>
                        <a:rPr lang="da-DK" dirty="0" smtClean="0"/>
                        <a:t>Avokadosmørelse</a:t>
                      </a:r>
                      <a:endParaRPr lang="da-DK" dirty="0"/>
                    </a:p>
                  </a:txBody>
                  <a:tcPr/>
                </a:tc>
                <a:tc>
                  <a:txBody>
                    <a:bodyPr/>
                    <a:lstStyle/>
                    <a:p>
                      <a:r>
                        <a:rPr lang="da-DK" dirty="0" smtClean="0"/>
                        <a:t>Marinerede</a:t>
                      </a:r>
                      <a:r>
                        <a:rPr lang="da-DK" baseline="0" dirty="0" smtClean="0"/>
                        <a:t> gulerødder</a:t>
                      </a:r>
                      <a:endParaRPr lang="da-DK" dirty="0"/>
                    </a:p>
                  </a:txBody>
                  <a:tcPr/>
                </a:tc>
                <a:tc>
                  <a:txBody>
                    <a:bodyPr/>
                    <a:lstStyle/>
                    <a:p>
                      <a:r>
                        <a:rPr lang="da-DK" dirty="0" smtClean="0"/>
                        <a:t>Syltede</a:t>
                      </a:r>
                      <a:r>
                        <a:rPr lang="da-DK" baseline="0" dirty="0" smtClean="0"/>
                        <a:t> drueagurker, rødløg</a:t>
                      </a:r>
                      <a:endParaRPr lang="da-DK" dirty="0"/>
                    </a:p>
                  </a:txBody>
                  <a:tcPr/>
                </a:tc>
              </a:tr>
              <a:tr h="370840">
                <a:tc>
                  <a:txBody>
                    <a:bodyPr/>
                    <a:lstStyle/>
                    <a:p>
                      <a:r>
                        <a:rPr lang="da-DK" dirty="0" smtClean="0"/>
                        <a:t>Lufttørret</a:t>
                      </a:r>
                      <a:r>
                        <a:rPr lang="da-DK" baseline="0" dirty="0" smtClean="0"/>
                        <a:t> skinke</a:t>
                      </a:r>
                      <a:endParaRPr lang="da-DK" dirty="0"/>
                    </a:p>
                  </a:txBody>
                  <a:tcPr/>
                </a:tc>
                <a:tc>
                  <a:txBody>
                    <a:bodyPr/>
                    <a:lstStyle/>
                    <a:p>
                      <a:r>
                        <a:rPr lang="da-DK" dirty="0" smtClean="0"/>
                        <a:t>Pesto</a:t>
                      </a:r>
                      <a:endParaRPr lang="da-DK" dirty="0"/>
                    </a:p>
                  </a:txBody>
                  <a:tcPr/>
                </a:tc>
                <a:tc>
                  <a:txBody>
                    <a:bodyPr/>
                    <a:lstStyle/>
                    <a:p>
                      <a:r>
                        <a:rPr lang="da-DK" dirty="0" smtClean="0"/>
                        <a:t>Parmesanost og frisk tyndtskåret</a:t>
                      </a:r>
                      <a:r>
                        <a:rPr lang="da-DK" baseline="0" dirty="0" smtClean="0"/>
                        <a:t> fennikel</a:t>
                      </a:r>
                      <a:endParaRPr lang="da-DK" dirty="0"/>
                    </a:p>
                  </a:txBody>
                  <a:tcPr/>
                </a:tc>
                <a:tc>
                  <a:txBody>
                    <a:bodyPr/>
                    <a:lstStyle/>
                    <a:p>
                      <a:r>
                        <a:rPr lang="da-DK" dirty="0" smtClean="0"/>
                        <a:t>Syltet peberfrugt</a:t>
                      </a:r>
                      <a:endParaRPr lang="da-DK" dirty="0"/>
                    </a:p>
                  </a:txBody>
                  <a:tcPr/>
                </a:tc>
              </a:tr>
            </a:tbl>
          </a:graphicData>
        </a:graphic>
      </p:graphicFrame>
    </p:spTree>
    <p:extLst>
      <p:ext uri="{BB962C8B-B14F-4D97-AF65-F5344CB8AC3E}">
        <p14:creationId xmlns:p14="http://schemas.microsoft.com/office/powerpoint/2010/main" val="4120027935"/>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690</TotalTime>
  <Words>1065</Words>
  <Application>Microsoft Office PowerPoint</Application>
  <PresentationFormat>Skærmshow (4:3)</PresentationFormat>
  <Paragraphs>139</Paragraphs>
  <Slides>13</Slides>
  <Notes>13</Notes>
  <HiddenSlides>0</HiddenSlides>
  <MMClips>0</MMClips>
  <ScaleCrop>false</ScaleCrop>
  <HeadingPairs>
    <vt:vector size="4" baseType="variant">
      <vt:variant>
        <vt:lpstr>Tema</vt:lpstr>
      </vt:variant>
      <vt:variant>
        <vt:i4>1</vt:i4>
      </vt:variant>
      <vt:variant>
        <vt:lpstr>Diastitler</vt:lpstr>
      </vt:variant>
      <vt:variant>
        <vt:i4>13</vt:i4>
      </vt:variant>
    </vt:vector>
  </HeadingPairs>
  <TitlesOfParts>
    <vt:vector size="14" baseType="lpstr">
      <vt:lpstr>Kontortema</vt:lpstr>
      <vt:lpstr>Menuplanlægning</vt:lpstr>
      <vt:lpstr>Gode råd til det kolde måltid</vt:lpstr>
      <vt:lpstr>Variation</vt:lpstr>
      <vt:lpstr>Forslag til variation - pålæg</vt:lpstr>
      <vt:lpstr>Variation mellem  pålægstyperne pr uge</vt:lpstr>
      <vt:lpstr>Forslag til smørelse på brødet</vt:lpstr>
      <vt:lpstr> Hvad angår valg af pynt til de forskellige pålægstyper gælder: </vt:lpstr>
      <vt:lpstr>Gode råd til sandwich sortiment</vt:lpstr>
      <vt:lpstr>Eksempler på sandwich</vt:lpstr>
      <vt:lpstr>Den lune ret – definition:</vt:lpstr>
      <vt:lpstr>Forslag til lun ret på ældrecenter</vt:lpstr>
      <vt:lpstr>Forslag til lun ret i en virksomhed</vt:lpstr>
      <vt:lpstr>Forslag til opbygning af salatbuffet til en kantine</vt:lpstr>
    </vt:vector>
  </TitlesOfParts>
  <Company>Mercantec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Menuplanlægni</dc:title>
  <dc:creator>Berit Brøndum Troels</dc:creator>
  <cp:lastModifiedBy>Pia Betina Meyer</cp:lastModifiedBy>
  <cp:revision>20</cp:revision>
  <cp:lastPrinted>2015-11-05T20:30:55Z</cp:lastPrinted>
  <dcterms:created xsi:type="dcterms:W3CDTF">2015-11-03T11:58:27Z</dcterms:created>
  <dcterms:modified xsi:type="dcterms:W3CDTF">2015-11-09T12:33:18Z</dcterms:modified>
</cp:coreProperties>
</file>