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C4882-972E-44B0-BF49-28596E94857D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4FC59-58B7-443B-87CC-DF8E27208818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428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FC59-58B7-443B-87CC-DF8E27208818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980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FC59-58B7-443B-87CC-DF8E27208818}" type="slidenum">
              <a:rPr lang="da-DK" smtClean="0"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198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 smtClean="0"/>
              <a:t>Klik på ikonet for at tilføje et billede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5C7A65-9AE7-4AD2-84E7-54DFC115E1BA}" type="datetimeFigureOut">
              <a:rPr lang="da-DK" smtClean="0"/>
              <a:t>27-10-2015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3E0CB5-83BA-43A8-A855-0F78A3E1785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Produktionsformer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Ufaglært til faglært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575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MAP- står for modificeret atmosfæres pakning</a:t>
            </a:r>
          </a:p>
          <a:p>
            <a:pPr marL="0" indent="0">
              <a:buNone/>
            </a:pPr>
            <a:r>
              <a:rPr lang="da-DK" dirty="0" smtClean="0"/>
              <a:t>Produktionsformen er som køleproduktion, men ved pakningen kontrollerer sammensætningen af den luft, der omgiver maden- derved bliver holdbarheden længere. </a:t>
            </a:r>
          </a:p>
          <a:p>
            <a:pPr marL="0" indent="0">
              <a:buNone/>
            </a:pPr>
            <a:r>
              <a:rPr lang="da-DK" dirty="0" smtClean="0"/>
              <a:t>Det vil sige at der er mere kuldioxid i pakningen, da den er med til at dræbe, hæmme og forsinke den mikrobiologiske vækst. Der er dog ilt tilstede for at maden beholder sin farve og nitrogen.</a:t>
            </a:r>
          </a:p>
          <a:p>
            <a:pPr marL="0" indent="0">
              <a:buNone/>
            </a:pPr>
            <a:r>
              <a:rPr lang="da-DK" dirty="0" smtClean="0"/>
              <a:t>Denne produktionsform kræver en meget høj hygiejnisk standard, men får til gengæld også en holdbarhed helt op til 12 dage.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Supplerende produktionsformer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58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717418"/>
              </p:ext>
            </p:extLst>
          </p:nvPr>
        </p:nvGraphicFramePr>
        <p:xfrm>
          <a:off x="871538" y="2674938"/>
          <a:ext cx="7408862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Fordele i forhold til alm. køleproduktion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Ulemper i forhold til alm.</a:t>
                      </a:r>
                      <a:r>
                        <a:rPr lang="da-DK" baseline="0" dirty="0" smtClean="0"/>
                        <a:t> køleproduktion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Mulighed</a:t>
                      </a:r>
                      <a:r>
                        <a:rPr lang="da-DK" baseline="0" dirty="0" smtClean="0"/>
                        <a:t> for valgmenu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Kræver høj hygiejnisk standard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Opbevaring</a:t>
                      </a:r>
                      <a:r>
                        <a:rPr lang="da-DK" baseline="0" dirty="0" smtClean="0"/>
                        <a:t> af en flot farve, vitaminer, mineraler og smag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Stor investerin</a:t>
                      </a:r>
                      <a:r>
                        <a:rPr lang="da-DK" baseline="0" dirty="0" smtClean="0"/>
                        <a:t>g i kølelagre og blæstkølere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Lang holdbarhed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Store investering i vakuumpakker</a:t>
                      </a:r>
                      <a:r>
                        <a:rPr lang="da-DK" baseline="0" dirty="0" smtClean="0"/>
                        <a:t> med nitrogen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Mindre </a:t>
                      </a:r>
                      <a:r>
                        <a:rPr lang="da-DK" dirty="0" err="1" smtClean="0"/>
                        <a:t>logestik</a:t>
                      </a:r>
                      <a:r>
                        <a:rPr lang="da-DK" dirty="0" smtClean="0"/>
                        <a:t>(transport)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Supplerende produktionsformer</a:t>
            </a:r>
          </a:p>
        </p:txBody>
      </p:sp>
    </p:spTree>
    <p:extLst>
      <p:ext uri="{BB962C8B-B14F-4D97-AF65-F5344CB8AC3E}">
        <p14:creationId xmlns:p14="http://schemas.microsoft.com/office/powerpoint/2010/main" val="4433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u="sng" dirty="0" err="1" smtClean="0"/>
              <a:t>Sous</a:t>
            </a:r>
            <a:r>
              <a:rPr lang="da-DK" u="sng" dirty="0" smtClean="0"/>
              <a:t>-vide også kaldet for vakuumkogning og udtales </a:t>
            </a:r>
            <a:r>
              <a:rPr lang="da-DK" u="sng" dirty="0" err="1" smtClean="0"/>
              <a:t>su</a:t>
            </a:r>
            <a:r>
              <a:rPr lang="da-DK" u="sng" dirty="0" smtClean="0"/>
              <a:t>-vi</a:t>
            </a:r>
          </a:p>
          <a:p>
            <a:pPr marL="0" indent="0">
              <a:buNone/>
            </a:pPr>
            <a:r>
              <a:rPr lang="da-DK" dirty="0" smtClean="0"/>
              <a:t>Fødevaren varmebehandles i specielle plastposer, hvor luften suges ud af poserne inden de lukkes(vakuumpakkes)</a:t>
            </a:r>
          </a:p>
          <a:p>
            <a:pPr marL="0" indent="0">
              <a:buNone/>
            </a:pPr>
            <a:r>
              <a:rPr lang="da-DK" dirty="0" smtClean="0"/>
              <a:t>Fødevaren kan både være rå eller forbehandlet inden de anbringes i poserne. Varmebehandlingen forgår på en temperatur under 100 grader.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Supplerende produktionsformer</a:t>
            </a:r>
          </a:p>
        </p:txBody>
      </p:sp>
    </p:spTree>
    <p:extLst>
      <p:ext uri="{BB962C8B-B14F-4D97-AF65-F5344CB8AC3E}">
        <p14:creationId xmlns:p14="http://schemas.microsoft.com/office/powerpoint/2010/main" val="19733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013074"/>
              </p:ext>
            </p:extLst>
          </p:nvPr>
        </p:nvGraphicFramePr>
        <p:xfrm>
          <a:off x="871538" y="1844675"/>
          <a:ext cx="7408862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Fordele i forhold til alm. køleproduktion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Ulemper i forhold til alm.</a:t>
                      </a:r>
                      <a:r>
                        <a:rPr lang="da-DK" baseline="0" dirty="0" smtClean="0"/>
                        <a:t> køleproduktion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Det</a:t>
                      </a:r>
                      <a:r>
                        <a:rPr lang="da-DK" baseline="0" dirty="0" smtClean="0"/>
                        <a:t> færdige resultat, bliver mere mørt og saftigt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Ikke alle retter er velegnet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Længere holdbarhed, på grund af</a:t>
                      </a:r>
                      <a:r>
                        <a:rPr lang="da-DK" baseline="0" dirty="0" smtClean="0"/>
                        <a:t> at ilten er fjernet(skal dog nedkøles ned til 3 + inden 1½ time efter endt tilberedning og opbevares på 0-3 grader)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Investering</a:t>
                      </a:r>
                      <a:r>
                        <a:rPr lang="da-DK" baseline="0" dirty="0" smtClean="0"/>
                        <a:t> i kogekar/ovne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Mindre svind og mindre tab at vitaminer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Indkøb</a:t>
                      </a:r>
                      <a:r>
                        <a:rPr lang="da-DK" baseline="0" dirty="0" smtClean="0"/>
                        <a:t> af vaccumposer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Supplerende produktionsformer</a:t>
            </a:r>
          </a:p>
        </p:txBody>
      </p:sp>
    </p:spTree>
    <p:extLst>
      <p:ext uri="{BB962C8B-B14F-4D97-AF65-F5344CB8AC3E}">
        <p14:creationId xmlns:p14="http://schemas.microsoft.com/office/powerpoint/2010/main" val="10613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Hot-</a:t>
            </a:r>
            <a:r>
              <a:rPr lang="da-DK" dirty="0" err="1" smtClean="0"/>
              <a:t>fill</a:t>
            </a:r>
            <a:r>
              <a:rPr lang="da-DK" dirty="0" smtClean="0"/>
              <a:t> er varm påfyldning. Maden tilberedes som almindelig, hvorefter den straks fyldes i specielle plastposer.</a:t>
            </a:r>
          </a:p>
          <a:p>
            <a:r>
              <a:rPr lang="da-DK" dirty="0" smtClean="0"/>
              <a:t>Påfyldningen sker via en slange fra kip-gryden til pakkemaskinen. Temperaturen på maden vil ca. være 80 grader.</a:t>
            </a:r>
          </a:p>
          <a:p>
            <a:r>
              <a:rPr lang="da-DK" dirty="0" smtClean="0"/>
              <a:t>Poserne lukkes med klips og varmebehandles evt. kort tid efter.</a:t>
            </a:r>
          </a:p>
          <a:p>
            <a:r>
              <a:rPr lang="da-DK" dirty="0" smtClean="0"/>
              <a:t>Metoden er egnet til supper, sovse og forskellige slags grød.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Supplerende produktionsformer</a:t>
            </a:r>
          </a:p>
        </p:txBody>
      </p:sp>
    </p:spTree>
    <p:extLst>
      <p:ext uri="{BB962C8B-B14F-4D97-AF65-F5344CB8AC3E}">
        <p14:creationId xmlns:p14="http://schemas.microsoft.com/office/powerpoint/2010/main" val="34769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Produktionsformer handler om hvilken måde maden tilberedes, opbevares på, både overordnet men også med de enkelte retter. </a:t>
            </a:r>
          </a:p>
          <a:p>
            <a:r>
              <a:rPr lang="da-DK" dirty="0" smtClean="0"/>
              <a:t>Overordnet handler produktionsformer om struktur, kvalitet og økonomi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Produktionsformer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01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Der er 3  grundproduktionsformer;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Varme holdt produktion(</a:t>
            </a:r>
            <a:r>
              <a:rPr lang="da-DK" dirty="0" smtClean="0"/>
              <a:t>cook</a:t>
            </a:r>
            <a:r>
              <a:rPr lang="da-DK" dirty="0" smtClean="0"/>
              <a:t> serve)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Køleproduktion(</a:t>
            </a:r>
            <a:r>
              <a:rPr lang="da-DK" dirty="0" smtClean="0"/>
              <a:t>cook-chill</a:t>
            </a:r>
            <a:r>
              <a:rPr lang="da-DK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Frostproduktion(</a:t>
            </a:r>
            <a:r>
              <a:rPr lang="da-DK" dirty="0" smtClean="0"/>
              <a:t>cook-freeze</a:t>
            </a:r>
            <a:r>
              <a:rPr lang="da-DK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Der er 3 supplerende produktionsformer;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Sous</a:t>
            </a:r>
            <a:r>
              <a:rPr lang="da-DK" dirty="0" smtClean="0"/>
              <a:t>-vide produktion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Hot-</a:t>
            </a:r>
            <a:r>
              <a:rPr lang="da-DK" dirty="0" smtClean="0"/>
              <a:t>fill</a:t>
            </a:r>
            <a:r>
              <a:rPr lang="da-DK" dirty="0" smtClean="0"/>
              <a:t> produktion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MAP-produktion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Produktionsformer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u="sng" dirty="0" smtClean="0"/>
              <a:t>Maden tilberedes-varmeholdes og serveres</a:t>
            </a:r>
          </a:p>
          <a:p>
            <a:pPr marL="0" indent="0">
              <a:buNone/>
            </a:pPr>
            <a:r>
              <a:rPr lang="da-DK" dirty="0" smtClean="0"/>
              <a:t>Ligesom du gør der hjemme.</a:t>
            </a:r>
          </a:p>
          <a:p>
            <a:pPr marL="0" indent="0">
              <a:buNone/>
            </a:pPr>
            <a:r>
              <a:rPr lang="da-DK" dirty="0" smtClean="0"/>
              <a:t>Maden skal være min. 65 grader når målgruppen spiser maden for at de opfatte maden som varm. </a:t>
            </a:r>
          </a:p>
          <a:p>
            <a:pPr marL="0" indent="0">
              <a:buNone/>
            </a:pPr>
            <a:r>
              <a:rPr lang="da-DK" dirty="0" smtClean="0"/>
              <a:t>En tommelfingerregel er det fordelagtigt at der ikke går over 3 timer fra maden er tilberedt til den spises.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Varmeholdt produktion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37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349266"/>
              </p:ext>
            </p:extLst>
          </p:nvPr>
        </p:nvGraphicFramePr>
        <p:xfrm>
          <a:off x="871538" y="2674938"/>
          <a:ext cx="7408862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Fordele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Ulemper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Duft af frisk lavet mad til målgruppen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Stort vitamintab ved lang</a:t>
                      </a:r>
                      <a:r>
                        <a:rPr lang="da-DK" baseline="0" dirty="0" smtClean="0"/>
                        <a:t> varmeholding og den kulinariske kvalitet bliver forringet, når maden holdes varm i mere end èn time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Duft af den mad målgruppen skal spise indenfor timer(forventning og gælde)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Personalet</a:t>
                      </a:r>
                      <a:r>
                        <a:rPr lang="da-DK" baseline="0" dirty="0" smtClean="0"/>
                        <a:t> har ujævn arbejdspres</a:t>
                      </a:r>
                    </a:p>
                    <a:p>
                      <a:r>
                        <a:rPr lang="da-DK" baseline="0" dirty="0" smtClean="0"/>
                        <a:t>(travlt lige inden serveringen)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Personalet</a:t>
                      </a:r>
                      <a:r>
                        <a:rPr lang="da-DK" baseline="0" dirty="0" smtClean="0"/>
                        <a:t> ser en helhed i deres arbejde(hele menuen)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Personalet har</a:t>
                      </a:r>
                      <a:r>
                        <a:rPr lang="da-DK" baseline="0" dirty="0" smtClean="0"/>
                        <a:t> arbejdstider varieret fra tidlig morgen til sen aften og alle årets dage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Hjemmeboende pensionister</a:t>
                      </a:r>
                      <a:r>
                        <a:rPr lang="da-DK" baseline="0" dirty="0" smtClean="0"/>
                        <a:t> får maden som er klar til at spise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Varmeholdt produktion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91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u="sng" dirty="0" smtClean="0"/>
              <a:t>Maden tilberedes, nedkøles og lagres på køl max 5 +, genopvarmes inden serveringen</a:t>
            </a:r>
          </a:p>
          <a:p>
            <a:pPr marL="0" indent="0">
              <a:buNone/>
            </a:pPr>
            <a:r>
              <a:rPr lang="da-DK" dirty="0" smtClean="0"/>
              <a:t>Nedkølingen skal foregå således, at fra maden 65 grader til den er 10 grader, bør der ikke gå mere end 3 timer. Derefter sættes det på køl ved 5 grader. Kølekæden må ikke brydes.</a:t>
            </a:r>
          </a:p>
          <a:p>
            <a:pPr marL="0" indent="0">
              <a:buNone/>
            </a:pPr>
            <a:r>
              <a:rPr lang="da-DK" dirty="0" smtClean="0"/>
              <a:t>Det er anbefalingsværdi at nedkøle i en blæstkøler, så der er kontrol over nedkølingen. </a:t>
            </a:r>
          </a:p>
          <a:p>
            <a:pPr marL="0" indent="0">
              <a:buNone/>
            </a:pPr>
            <a:r>
              <a:rPr lang="da-DK" dirty="0" smtClean="0"/>
              <a:t>Hurtig nedkøling minimerer udtørring og bevarer farver, smag, vitaminer og mineraler bedre.</a:t>
            </a:r>
          </a:p>
          <a:p>
            <a:pPr marL="0" indent="0">
              <a:buNone/>
            </a:pPr>
            <a:r>
              <a:rPr lang="da-DK" dirty="0" smtClean="0"/>
              <a:t>Maden genopvarmes til 75 grader, hvor det serveres.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Køleproduktion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57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811617"/>
              </p:ext>
            </p:extLst>
          </p:nvPr>
        </p:nvGraphicFramePr>
        <p:xfrm>
          <a:off x="871538" y="1773238"/>
          <a:ext cx="740886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Fordele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Ulemper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Lavere tab af vitaminer,</a:t>
                      </a:r>
                      <a:r>
                        <a:rPr lang="da-DK" baseline="0" dirty="0" smtClean="0"/>
                        <a:t> mineraler, smag og farve end ved varmeholdt produktion(ud over en time)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Mangler</a:t>
                      </a:r>
                      <a:r>
                        <a:rPr lang="da-DK" baseline="0" dirty="0" smtClean="0"/>
                        <a:t> duften af den mad som skal spises om få timer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Hvis</a:t>
                      </a:r>
                      <a:r>
                        <a:rPr lang="da-DK" baseline="0" dirty="0" smtClean="0"/>
                        <a:t> det er personister, kan de selv bestemme spisetidspunktet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 daglig besøg(kontakt)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Bedre udnyttelse</a:t>
                      </a:r>
                      <a:r>
                        <a:rPr lang="da-DK" baseline="0" dirty="0" smtClean="0"/>
                        <a:t> af udstyret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Stor investering</a:t>
                      </a:r>
                      <a:r>
                        <a:rPr lang="da-DK" baseline="0" dirty="0" smtClean="0"/>
                        <a:t> i blæstkølerer og kølerum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r>
                        <a:rPr lang="da-DK" baseline="0" dirty="0" smtClean="0"/>
                        <a:t> spidsbelastninger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Ensformig arbejde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Arbejdstider/dage</a:t>
                      </a:r>
                      <a:r>
                        <a:rPr lang="da-DK" baseline="0" dirty="0" smtClean="0"/>
                        <a:t> som tilgodeser en familie- set fra for personalets side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Mangler at se det færdige</a:t>
                      </a:r>
                      <a:r>
                        <a:rPr lang="da-DK" baseline="0" dirty="0" smtClean="0"/>
                        <a:t> samlet resultat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Mindre loggestik(transport)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Retter der er svære</a:t>
                      </a:r>
                      <a:r>
                        <a:rPr lang="da-DK" baseline="0" dirty="0" smtClean="0"/>
                        <a:t> at tilberede fx sprød svær på stegen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Køleproduktion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79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u="sng" dirty="0" smtClean="0"/>
              <a:t>Maden tilberedes, </a:t>
            </a:r>
            <a:r>
              <a:rPr lang="da-DK" u="sng" dirty="0" err="1" smtClean="0"/>
              <a:t>evt</a:t>
            </a:r>
            <a:r>
              <a:rPr lang="da-DK" u="sng" dirty="0" smtClean="0"/>
              <a:t> nedkøles, nedfryses, optøs og genopvarmes</a:t>
            </a:r>
          </a:p>
          <a:p>
            <a:pPr marL="0" indent="0">
              <a:buNone/>
            </a:pPr>
            <a:r>
              <a:rPr lang="da-DK" dirty="0" smtClean="0"/>
              <a:t>Denne produktionsform er ikke udbredt, selvom den indebære nogle af de sammen gevinster som køleproduktion.</a:t>
            </a:r>
          </a:p>
          <a:p>
            <a:pPr marL="0" indent="0">
              <a:buNone/>
            </a:pPr>
            <a:r>
              <a:rPr lang="da-DK" dirty="0" smtClean="0"/>
              <a:t>Den bruges ofte som en tillægsproduktionsform, fx op til søn- og helligdage eller  ved planlagt personalefravær.</a:t>
            </a:r>
          </a:p>
          <a:p>
            <a:pPr marL="0" indent="0">
              <a:buNone/>
            </a:pPr>
            <a:r>
              <a:rPr lang="da-DK" dirty="0" smtClean="0"/>
              <a:t>Indfrysningshastigheden skal være høj for at bevarer madens struktur. Derfor anvendes en blæstfryser med nitrogen til fx kartofler</a:t>
            </a:r>
            <a:endParaRPr lang="da-DK" u="sng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Frostproduktion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73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375546"/>
              </p:ext>
            </p:extLst>
          </p:nvPr>
        </p:nvGraphicFramePr>
        <p:xfrm>
          <a:off x="871538" y="1557338"/>
          <a:ext cx="7408862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Fordele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Ulemper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Lavere tab af vitaminer,</a:t>
                      </a:r>
                      <a:r>
                        <a:rPr lang="da-DK" baseline="0" dirty="0" smtClean="0"/>
                        <a:t> mineraler, smag og farve end ved varmeholdt produktion(ud over en time)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Mangler</a:t>
                      </a:r>
                      <a:r>
                        <a:rPr lang="da-DK" baseline="0" dirty="0" smtClean="0"/>
                        <a:t> duften af den mad som skal spises om få timer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Hvis</a:t>
                      </a:r>
                      <a:r>
                        <a:rPr lang="da-DK" baseline="0" dirty="0" smtClean="0"/>
                        <a:t> det er personister, kan de selv bestemme spisetidspunktet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 daglig </a:t>
                      </a:r>
                      <a:r>
                        <a:rPr lang="da-DK" dirty="0" smtClean="0"/>
                        <a:t>besøg(kontakt)</a:t>
                      </a:r>
                    </a:p>
                    <a:p>
                      <a:r>
                        <a:rPr lang="da-DK" dirty="0" smtClean="0"/>
                        <a:t>Kun en gang om ugen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Bedre udnyttelse</a:t>
                      </a:r>
                      <a:r>
                        <a:rPr lang="da-DK" baseline="0" dirty="0" smtClean="0"/>
                        <a:t> af udstyret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Stor investering</a:t>
                      </a:r>
                      <a:r>
                        <a:rPr lang="da-DK" baseline="0" dirty="0" smtClean="0"/>
                        <a:t> i </a:t>
                      </a:r>
                      <a:r>
                        <a:rPr lang="da-DK" baseline="0" dirty="0" smtClean="0"/>
                        <a:t>blæstkøler/nitrogenfryser </a:t>
                      </a:r>
                      <a:r>
                        <a:rPr lang="da-DK" baseline="0" dirty="0" smtClean="0"/>
                        <a:t>og kølerum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r>
                        <a:rPr lang="da-DK" baseline="0" dirty="0" smtClean="0"/>
                        <a:t> spidsbelastninger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Ensformig </a:t>
                      </a:r>
                      <a:r>
                        <a:rPr lang="da-DK" dirty="0" smtClean="0"/>
                        <a:t>arbejde, koldt at pakke mad inde i fryseren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Arbejdstider/dage</a:t>
                      </a:r>
                      <a:r>
                        <a:rPr lang="da-DK" baseline="0" dirty="0" smtClean="0"/>
                        <a:t> som tilgodeser en familie- set fra for personalets side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Mangler at se det færdige</a:t>
                      </a:r>
                      <a:r>
                        <a:rPr lang="da-DK" baseline="0" dirty="0" smtClean="0"/>
                        <a:t> samlet resultat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Mindre </a:t>
                      </a:r>
                      <a:r>
                        <a:rPr lang="da-DK" dirty="0" smtClean="0"/>
                        <a:t>loggestik(transport)og mere end ved køleproduktion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Retter der er svære</a:t>
                      </a:r>
                      <a:r>
                        <a:rPr lang="da-DK" baseline="0" dirty="0" smtClean="0"/>
                        <a:t> at tilberede fx sprød svær på </a:t>
                      </a:r>
                      <a:r>
                        <a:rPr lang="da-DK" baseline="0" dirty="0" smtClean="0"/>
                        <a:t>stegen. Der er klager over kartofler, </a:t>
                      </a:r>
                      <a:r>
                        <a:rPr lang="da-DK" baseline="0" dirty="0" err="1" smtClean="0"/>
                        <a:t>råskost</a:t>
                      </a:r>
                      <a:r>
                        <a:rPr lang="da-DK" baseline="0" dirty="0" smtClean="0"/>
                        <a:t>-salater og friske bær mm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Frostproduktion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54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</TotalTime>
  <Words>898</Words>
  <Application>Microsoft Office PowerPoint</Application>
  <PresentationFormat>Skærmshow (4:3)</PresentationFormat>
  <Paragraphs>107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Bølgeform</vt:lpstr>
      <vt:lpstr>Produktionsformer</vt:lpstr>
      <vt:lpstr>Produktionsformer</vt:lpstr>
      <vt:lpstr>Produktionsformer</vt:lpstr>
      <vt:lpstr>Varmeholdt produktion</vt:lpstr>
      <vt:lpstr>Varmeholdt produktion</vt:lpstr>
      <vt:lpstr>Køleproduktion</vt:lpstr>
      <vt:lpstr>Køleproduktion</vt:lpstr>
      <vt:lpstr>Frostproduktion</vt:lpstr>
      <vt:lpstr>Frostproduktion</vt:lpstr>
      <vt:lpstr>Supplerende produktionsformer</vt:lpstr>
      <vt:lpstr>Supplerende produktionsformer</vt:lpstr>
      <vt:lpstr>Supplerende produktionsformer</vt:lpstr>
      <vt:lpstr>Supplerende produktionsformer</vt:lpstr>
      <vt:lpstr>Supplerende produktionsformer</vt:lpstr>
    </vt:vector>
  </TitlesOfParts>
  <Company>Mercantec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Produktionsformer</dc:title>
  <dc:creator>Pia Betina Meyer</dc:creator>
  <cp:lastModifiedBy>Pia Betina Meyer</cp:lastModifiedBy>
  <cp:revision>12</cp:revision>
  <dcterms:created xsi:type="dcterms:W3CDTF">2015-10-27T09:44:17Z</dcterms:created>
  <dcterms:modified xsi:type="dcterms:W3CDTF">2015-10-27T11:52:53Z</dcterms:modified>
</cp:coreProperties>
</file>