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5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E56051-17FC-4157-A316-6D99E6DD99EC}" type="datetimeFigureOut">
              <a:rPr lang="da-DK" smtClean="0"/>
              <a:t>27-10-2015</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683637-7263-45D6-B310-498E97293D27}" type="slidenum">
              <a:rPr lang="da-DK" smtClean="0"/>
              <a:t>‹nr.›</a:t>
            </a:fld>
            <a:endParaRPr lang="da-DK"/>
          </a:p>
        </p:txBody>
      </p:sp>
    </p:spTree>
    <p:extLst>
      <p:ext uri="{BB962C8B-B14F-4D97-AF65-F5344CB8AC3E}">
        <p14:creationId xmlns:p14="http://schemas.microsoft.com/office/powerpoint/2010/main" val="670970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a-DK" altLang="da-DK" dirty="0" smtClean="0"/>
              <a:t>Gensplejsning</a:t>
            </a:r>
          </a:p>
          <a:p>
            <a:pPr eaLnBrk="1" hangingPunct="1">
              <a:spcBef>
                <a:spcPct val="0"/>
              </a:spcBef>
            </a:pPr>
            <a:r>
              <a:rPr lang="da-DK" altLang="da-DK" dirty="0" smtClean="0"/>
              <a:t> </a:t>
            </a:r>
          </a:p>
          <a:p>
            <a:pPr eaLnBrk="1" hangingPunct="1">
              <a:spcBef>
                <a:spcPct val="0"/>
              </a:spcBef>
            </a:pPr>
            <a:r>
              <a:rPr lang="da-DK" altLang="da-DK" dirty="0" smtClean="0"/>
              <a:t>En af de nyeste teknikker i arbejdet med at udvikle nye sorter er transformationsteknikken  - populært kaldet ”gensplejsning”. Med den nye teknik "Gensplejsning" er det muligt at hente specifikke egenskaber i andre organismer og kun nøjes med at overføre dem. Derved går udviklingen meget stærkt, evt. kun 5-8 år, før der er fremavlet en ny plante til brug i dyrkningen.</a:t>
            </a:r>
          </a:p>
          <a:p>
            <a:pPr eaLnBrk="1" hangingPunct="1">
              <a:spcBef>
                <a:spcPct val="0"/>
              </a:spcBef>
            </a:pPr>
            <a:r>
              <a:rPr lang="da-DK" altLang="da-DK" dirty="0" smtClean="0"/>
              <a:t> </a:t>
            </a:r>
          </a:p>
          <a:p>
            <a:pPr eaLnBrk="1" hangingPunct="1">
              <a:spcBef>
                <a:spcPct val="0"/>
              </a:spcBef>
            </a:pPr>
            <a:r>
              <a:rPr lang="da-DK" altLang="da-DK" dirty="0" smtClean="0"/>
              <a:t>Til dette arbejde får vi hjælp af naturens egen gensplejser; nemlig den almindeligt forekommende jordbakterie </a:t>
            </a:r>
            <a:r>
              <a:rPr lang="da-DK" altLang="da-DK" dirty="0" err="1" smtClean="0"/>
              <a:t>Agrobacterium</a:t>
            </a:r>
            <a:r>
              <a:rPr lang="da-DK" altLang="da-DK" dirty="0" smtClean="0"/>
              <a:t> </a:t>
            </a:r>
            <a:r>
              <a:rPr lang="da-DK" altLang="da-DK" dirty="0" err="1" smtClean="0"/>
              <a:t>tumefaciens</a:t>
            </a:r>
            <a:r>
              <a:rPr lang="da-DK" altLang="da-DK" dirty="0" smtClean="0"/>
              <a:t>. Hermed kan vi specifikt kan tilføje en enkelt egenskab til vort plantemateriale (se figur 2).  </a:t>
            </a:r>
          </a:p>
          <a:p>
            <a:pPr eaLnBrk="1" hangingPunct="1">
              <a:spcBef>
                <a:spcPct val="0"/>
              </a:spcBef>
            </a:pPr>
            <a:r>
              <a:rPr lang="da-DK" altLang="da-DK" dirty="0" smtClean="0"/>
              <a:t> </a:t>
            </a:r>
            <a:r>
              <a:rPr lang="da-DK" altLang="da-DK" b="1" dirty="0" smtClean="0"/>
              <a:t>Tænkt eksempel</a:t>
            </a:r>
          </a:p>
          <a:p>
            <a:pPr eaLnBrk="1" hangingPunct="1">
              <a:spcBef>
                <a:spcPct val="0"/>
              </a:spcBef>
            </a:pPr>
            <a:r>
              <a:rPr lang="da-DK" altLang="da-DK" dirty="0" smtClean="0"/>
              <a:t>Mål==&gt; at overføre det gen, som giver rosen rød blomst, til roen.</a:t>
            </a:r>
          </a:p>
          <a:p>
            <a:pPr eaLnBrk="1" hangingPunct="1">
              <a:spcBef>
                <a:spcPct val="0"/>
              </a:spcBef>
            </a:pPr>
            <a:r>
              <a:rPr lang="da-DK" altLang="da-DK" dirty="0" smtClean="0"/>
              <a:t> </a:t>
            </a:r>
          </a:p>
          <a:p>
            <a:pPr eaLnBrk="1" hangingPunct="1">
              <a:spcBef>
                <a:spcPct val="0"/>
              </a:spcBef>
            </a:pPr>
            <a:r>
              <a:rPr lang="da-DK" altLang="da-DK" dirty="0" smtClean="0"/>
              <a:t>Genet  bliver klippet ud af rosen vha. "biologiske sakse" (restriktionsenzymer) </a:t>
            </a:r>
          </a:p>
          <a:p>
            <a:pPr eaLnBrk="1" hangingPunct="1">
              <a:spcBef>
                <a:spcPct val="0"/>
              </a:spcBef>
            </a:pPr>
            <a:r>
              <a:rPr lang="da-DK" altLang="da-DK" dirty="0" smtClean="0"/>
              <a:t>Det isolerede gen sættes ind i jordbakterien </a:t>
            </a:r>
            <a:r>
              <a:rPr lang="da-DK" altLang="da-DK" dirty="0" err="1" smtClean="0"/>
              <a:t>Agrobacterium</a:t>
            </a:r>
            <a:r>
              <a:rPr lang="da-DK" altLang="da-DK" dirty="0" smtClean="0"/>
              <a:t> </a:t>
            </a:r>
            <a:r>
              <a:rPr lang="da-DK" altLang="da-DK" dirty="0" err="1" smtClean="0"/>
              <a:t>tumefaciens</a:t>
            </a:r>
            <a:r>
              <a:rPr lang="da-DK" altLang="da-DK" dirty="0" smtClean="0"/>
              <a:t> - i det såkaldte ”</a:t>
            </a:r>
            <a:r>
              <a:rPr lang="da-DK" altLang="da-DK" dirty="0" err="1" smtClean="0"/>
              <a:t>plasmid</a:t>
            </a:r>
            <a:r>
              <a:rPr lang="da-DK" altLang="da-DK" dirty="0" smtClean="0"/>
              <a:t>”. Det er en del af </a:t>
            </a:r>
            <a:r>
              <a:rPr lang="da-DK" altLang="da-DK" dirty="0" err="1" smtClean="0"/>
              <a:t>pladsmidet</a:t>
            </a:r>
            <a:r>
              <a:rPr lang="da-DK" altLang="da-DK" dirty="0" smtClean="0"/>
              <a:t>, som bakterien </a:t>
            </a:r>
            <a:r>
              <a:rPr lang="da-DK" altLang="da-DK" dirty="0" err="1" smtClean="0"/>
              <a:t>tumefaciens</a:t>
            </a:r>
            <a:r>
              <a:rPr lang="da-DK" altLang="da-DK" dirty="0" smtClean="0"/>
              <a:t> kan indsætte i bl.a. roer.</a:t>
            </a:r>
          </a:p>
          <a:p>
            <a:pPr eaLnBrk="1" hangingPunct="1">
              <a:spcBef>
                <a:spcPct val="0"/>
              </a:spcBef>
            </a:pPr>
            <a:r>
              <a:rPr lang="da-DK" altLang="da-DK" dirty="0" err="1" smtClean="0"/>
              <a:t>Agrobacterium</a:t>
            </a:r>
            <a:r>
              <a:rPr lang="da-DK" altLang="da-DK" dirty="0" smtClean="0"/>
              <a:t> </a:t>
            </a:r>
            <a:r>
              <a:rPr lang="da-DK" altLang="da-DK" dirty="0" err="1" smtClean="0"/>
              <a:t>tumefaciens</a:t>
            </a:r>
            <a:r>
              <a:rPr lang="da-DK" altLang="da-DK" dirty="0" smtClean="0"/>
              <a:t> overfører genet til roen.</a:t>
            </a:r>
            <a:br>
              <a:rPr lang="da-DK" altLang="da-DK" dirty="0" smtClean="0"/>
            </a:br>
            <a:r>
              <a:rPr lang="da-DK" altLang="da-DK" dirty="0" smtClean="0"/>
              <a:t>Gensplejsningsteknik</a:t>
            </a:r>
          </a:p>
          <a:p>
            <a:pPr eaLnBrk="1" hangingPunct="1">
              <a:spcBef>
                <a:spcPct val="0"/>
              </a:spcBef>
            </a:pPr>
            <a:r>
              <a:rPr lang="da-DK" altLang="da-DK" dirty="0" smtClean="0"/>
              <a:t> </a:t>
            </a:r>
          </a:p>
          <a:p>
            <a:pPr eaLnBrk="1" hangingPunct="1">
              <a:spcBef>
                <a:spcPct val="0"/>
              </a:spcBef>
            </a:pPr>
            <a:r>
              <a:rPr lang="da-DK" altLang="da-DK" dirty="0" smtClean="0"/>
              <a:t>Selve teknikken er ikke ny. Man har i mange år praktiseret gensplejsning af bakterier med henblik på produktion forskellige stoffer. F.eks. er insulin, der er medicin til sukkersygepatienter, produceret af bakterier, der har fået tilført en egenskab via gensplejsning, så de automatisk producerer og udskiller stoffet. Derefter oprenses det, så det kan anvendes i medicinen. Metoden anvendes blandt andet også til at producere enzymer til vaskemidler.</a:t>
            </a:r>
          </a:p>
          <a:p>
            <a:pPr eaLnBrk="1" hangingPunct="1">
              <a:spcBef>
                <a:spcPct val="0"/>
              </a:spcBef>
            </a:pPr>
            <a:r>
              <a:rPr lang="da-DK" altLang="da-DK" dirty="0" smtClean="0"/>
              <a:t> </a:t>
            </a:r>
          </a:p>
          <a:p>
            <a:pPr eaLnBrk="1" hangingPunct="1">
              <a:spcBef>
                <a:spcPct val="0"/>
              </a:spcBef>
            </a:pPr>
            <a:r>
              <a:rPr lang="da-DK" altLang="da-DK" dirty="0" smtClean="0"/>
              <a:t>Gensplejsning er meget specifik, fordi der typisk kun overføres en eller få egenskaber. Samtidig er det muligt at anvende arvelige egenskaber fra planter, der normalt ikke kan krydses. Det er også muligt at anvende egenskaber fra andre organismer end planter, f.eks. bakterier. Selvom planter og bakterier er meget forskellige, så er måden de arvelige egenskaber findes på i organismerne alligevel den samme. Man kan sammenligne det med lange kæder af koder for egenskaber. En kode for en egenskab kaldes for et gen og er opbygget af de kemiske byggesten DNA, som bærer de arvelige egenskaber i alle levende organismer (se figur 3).</a:t>
            </a:r>
          </a:p>
          <a:p>
            <a:pPr eaLnBrk="1" hangingPunct="1">
              <a:spcBef>
                <a:spcPct val="0"/>
              </a:spcBef>
            </a:pPr>
            <a:r>
              <a:rPr lang="da-DK" altLang="da-DK" dirty="0" smtClean="0"/>
              <a:t/>
            </a:r>
            <a:br>
              <a:rPr lang="da-DK" altLang="da-DK" dirty="0" smtClean="0"/>
            </a:br>
            <a:r>
              <a:rPr lang="da-DK" altLang="da-DK" dirty="0" smtClean="0"/>
              <a:t> </a:t>
            </a:r>
          </a:p>
          <a:p>
            <a:pPr eaLnBrk="1" hangingPunct="1">
              <a:spcBef>
                <a:spcPct val="0"/>
              </a:spcBef>
            </a:pPr>
            <a:r>
              <a:rPr lang="da-DK" altLang="da-DK" dirty="0" smtClean="0"/>
              <a:t>Når genet er overført til roen anvendes traditionel forædling for at udvikle dyrkningsværdige sorter.</a:t>
            </a:r>
          </a:p>
          <a:p>
            <a:pPr eaLnBrk="1" hangingPunct="1">
              <a:spcBef>
                <a:spcPct val="0"/>
              </a:spcBef>
            </a:pPr>
            <a:endParaRPr lang="da-DK" altLang="da-DK" dirty="0" smtClean="0"/>
          </a:p>
          <a:p>
            <a:pPr eaLnBrk="1" hangingPunct="1">
              <a:spcBef>
                <a:spcPct val="0"/>
              </a:spcBef>
            </a:pPr>
            <a:endParaRPr lang="da-DK" altLang="da-DK" dirty="0" smtClean="0"/>
          </a:p>
        </p:txBody>
      </p:sp>
      <p:sp>
        <p:nvSpPr>
          <p:cNvPr id="16388"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Lucida Grande" pitchFamily="-109" charset="0"/>
                <a:ea typeface="Geneva" pitchFamily="-109" charset="-128"/>
              </a:defRPr>
            </a:lvl1pPr>
            <a:lvl2pPr marL="742950" indent="-285750" eaLnBrk="0" hangingPunct="0">
              <a:defRPr>
                <a:solidFill>
                  <a:schemeClr val="tx1"/>
                </a:solidFill>
                <a:latin typeface="Lucida Grande" pitchFamily="-109" charset="0"/>
                <a:ea typeface="Geneva" pitchFamily="-109" charset="-128"/>
              </a:defRPr>
            </a:lvl2pPr>
            <a:lvl3pPr marL="1143000" indent="-228600" eaLnBrk="0" hangingPunct="0">
              <a:defRPr>
                <a:solidFill>
                  <a:schemeClr val="tx1"/>
                </a:solidFill>
                <a:latin typeface="Lucida Grande" pitchFamily="-109" charset="0"/>
                <a:ea typeface="Geneva" pitchFamily="-109" charset="-128"/>
              </a:defRPr>
            </a:lvl3pPr>
            <a:lvl4pPr marL="1600200" indent="-228600" eaLnBrk="0" hangingPunct="0">
              <a:defRPr>
                <a:solidFill>
                  <a:schemeClr val="tx1"/>
                </a:solidFill>
                <a:latin typeface="Lucida Grande" pitchFamily="-109" charset="0"/>
                <a:ea typeface="Geneva" pitchFamily="-109" charset="-128"/>
              </a:defRPr>
            </a:lvl4pPr>
            <a:lvl5pPr marL="2057400" indent="-228600" eaLnBrk="0" hangingPunct="0">
              <a:defRPr>
                <a:solidFill>
                  <a:schemeClr val="tx1"/>
                </a:solidFill>
                <a:latin typeface="Lucida Grande" pitchFamily="-109" charset="0"/>
                <a:ea typeface="Geneva" pitchFamily="-109" charset="-128"/>
              </a:defRPr>
            </a:lvl5pPr>
            <a:lvl6pPr marL="2514600" indent="-228600" defTabSz="457200" eaLnBrk="0" fontAlgn="base" hangingPunct="0">
              <a:spcBef>
                <a:spcPct val="0"/>
              </a:spcBef>
              <a:spcAft>
                <a:spcPct val="0"/>
              </a:spcAft>
              <a:defRPr>
                <a:solidFill>
                  <a:schemeClr val="tx1"/>
                </a:solidFill>
                <a:latin typeface="Lucida Grande" pitchFamily="-109" charset="0"/>
                <a:ea typeface="Geneva" pitchFamily="-109" charset="-128"/>
              </a:defRPr>
            </a:lvl6pPr>
            <a:lvl7pPr marL="2971800" indent="-228600" defTabSz="457200" eaLnBrk="0" fontAlgn="base" hangingPunct="0">
              <a:spcBef>
                <a:spcPct val="0"/>
              </a:spcBef>
              <a:spcAft>
                <a:spcPct val="0"/>
              </a:spcAft>
              <a:defRPr>
                <a:solidFill>
                  <a:schemeClr val="tx1"/>
                </a:solidFill>
                <a:latin typeface="Lucida Grande" pitchFamily="-109" charset="0"/>
                <a:ea typeface="Geneva" pitchFamily="-109" charset="-128"/>
              </a:defRPr>
            </a:lvl7pPr>
            <a:lvl8pPr marL="3429000" indent="-228600" defTabSz="457200" eaLnBrk="0" fontAlgn="base" hangingPunct="0">
              <a:spcBef>
                <a:spcPct val="0"/>
              </a:spcBef>
              <a:spcAft>
                <a:spcPct val="0"/>
              </a:spcAft>
              <a:defRPr>
                <a:solidFill>
                  <a:schemeClr val="tx1"/>
                </a:solidFill>
                <a:latin typeface="Lucida Grande" pitchFamily="-109" charset="0"/>
                <a:ea typeface="Geneva" pitchFamily="-109" charset="-128"/>
              </a:defRPr>
            </a:lvl8pPr>
            <a:lvl9pPr marL="3886200" indent="-228600" defTabSz="457200" eaLnBrk="0" fontAlgn="base" hangingPunct="0">
              <a:spcBef>
                <a:spcPct val="0"/>
              </a:spcBef>
              <a:spcAft>
                <a:spcPct val="0"/>
              </a:spcAft>
              <a:defRPr>
                <a:solidFill>
                  <a:schemeClr val="tx1"/>
                </a:solidFill>
                <a:latin typeface="Lucida Grande" pitchFamily="-109" charset="0"/>
                <a:ea typeface="Geneva" pitchFamily="-109" charset="-128"/>
              </a:defRPr>
            </a:lvl9pPr>
          </a:lstStyle>
          <a:p>
            <a:pPr eaLnBrk="1" hangingPunct="1"/>
            <a:fld id="{74991486-036D-4171-A2AF-5560059BDE03}" type="slidenum">
              <a:rPr lang="da-DK" altLang="da-DK" smtClean="0"/>
              <a:pPr eaLnBrk="1" hangingPunct="1"/>
              <a:t>7</a:t>
            </a:fld>
            <a:endParaRPr lang="da-DK" altLang="da-DK"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4C24C490-F643-4C45-BE56-A254812D3448}" type="datetimeFigureOut">
              <a:rPr lang="da-DK" smtClean="0"/>
              <a:t>27-10-2015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FC478565-0DF2-41A6-9E5C-1D086AB5A73A}" type="slidenum">
              <a:rPr lang="da-DK" smtClean="0"/>
              <a:t>‹nr.›</a:t>
            </a:fld>
            <a:endParaRPr lang="da-DK"/>
          </a:p>
        </p:txBody>
      </p:sp>
    </p:spTree>
    <p:extLst>
      <p:ext uri="{BB962C8B-B14F-4D97-AF65-F5344CB8AC3E}">
        <p14:creationId xmlns:p14="http://schemas.microsoft.com/office/powerpoint/2010/main" val="3227906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4C24C490-F643-4C45-BE56-A254812D3448}" type="datetimeFigureOut">
              <a:rPr lang="da-DK" smtClean="0"/>
              <a:t>27-10-2015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FC478565-0DF2-41A6-9E5C-1D086AB5A73A}" type="slidenum">
              <a:rPr lang="da-DK" smtClean="0"/>
              <a:t>‹nr.›</a:t>
            </a:fld>
            <a:endParaRPr lang="da-DK"/>
          </a:p>
        </p:txBody>
      </p:sp>
    </p:spTree>
    <p:extLst>
      <p:ext uri="{BB962C8B-B14F-4D97-AF65-F5344CB8AC3E}">
        <p14:creationId xmlns:p14="http://schemas.microsoft.com/office/powerpoint/2010/main" val="2890674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4C24C490-F643-4C45-BE56-A254812D3448}" type="datetimeFigureOut">
              <a:rPr lang="da-DK" smtClean="0"/>
              <a:t>27-10-2015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FC478565-0DF2-41A6-9E5C-1D086AB5A73A}" type="slidenum">
              <a:rPr lang="da-DK" smtClean="0"/>
              <a:t>‹nr.›</a:t>
            </a:fld>
            <a:endParaRPr lang="da-DK"/>
          </a:p>
        </p:txBody>
      </p:sp>
    </p:spTree>
    <p:extLst>
      <p:ext uri="{BB962C8B-B14F-4D97-AF65-F5344CB8AC3E}">
        <p14:creationId xmlns:p14="http://schemas.microsoft.com/office/powerpoint/2010/main" val="2175187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4C24C490-F643-4C45-BE56-A254812D3448}" type="datetimeFigureOut">
              <a:rPr lang="da-DK" smtClean="0"/>
              <a:t>27-10-2015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FC478565-0DF2-41A6-9E5C-1D086AB5A73A}" type="slidenum">
              <a:rPr lang="da-DK" smtClean="0"/>
              <a:t>‹nr.›</a:t>
            </a:fld>
            <a:endParaRPr lang="da-DK"/>
          </a:p>
        </p:txBody>
      </p:sp>
    </p:spTree>
    <p:extLst>
      <p:ext uri="{BB962C8B-B14F-4D97-AF65-F5344CB8AC3E}">
        <p14:creationId xmlns:p14="http://schemas.microsoft.com/office/powerpoint/2010/main" val="1306496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4C24C490-F643-4C45-BE56-A254812D3448}" type="datetimeFigureOut">
              <a:rPr lang="da-DK" smtClean="0"/>
              <a:t>27-10-2015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FC478565-0DF2-41A6-9E5C-1D086AB5A73A}" type="slidenum">
              <a:rPr lang="da-DK" smtClean="0"/>
              <a:t>‹nr.›</a:t>
            </a:fld>
            <a:endParaRPr lang="da-DK"/>
          </a:p>
        </p:txBody>
      </p:sp>
    </p:spTree>
    <p:extLst>
      <p:ext uri="{BB962C8B-B14F-4D97-AF65-F5344CB8AC3E}">
        <p14:creationId xmlns:p14="http://schemas.microsoft.com/office/powerpoint/2010/main" val="2841187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4C24C490-F643-4C45-BE56-A254812D3448}" type="datetimeFigureOut">
              <a:rPr lang="da-DK" smtClean="0"/>
              <a:t>27-10-2015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FC478565-0DF2-41A6-9E5C-1D086AB5A73A}" type="slidenum">
              <a:rPr lang="da-DK" smtClean="0"/>
              <a:t>‹nr.›</a:t>
            </a:fld>
            <a:endParaRPr lang="da-DK"/>
          </a:p>
        </p:txBody>
      </p:sp>
    </p:spTree>
    <p:extLst>
      <p:ext uri="{BB962C8B-B14F-4D97-AF65-F5344CB8AC3E}">
        <p14:creationId xmlns:p14="http://schemas.microsoft.com/office/powerpoint/2010/main" val="318172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4C24C490-F643-4C45-BE56-A254812D3448}" type="datetimeFigureOut">
              <a:rPr lang="da-DK" smtClean="0"/>
              <a:t>27-10-2015</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FC478565-0DF2-41A6-9E5C-1D086AB5A73A}" type="slidenum">
              <a:rPr lang="da-DK" smtClean="0"/>
              <a:t>‹nr.›</a:t>
            </a:fld>
            <a:endParaRPr lang="da-DK"/>
          </a:p>
        </p:txBody>
      </p:sp>
    </p:spTree>
    <p:extLst>
      <p:ext uri="{BB962C8B-B14F-4D97-AF65-F5344CB8AC3E}">
        <p14:creationId xmlns:p14="http://schemas.microsoft.com/office/powerpoint/2010/main" val="3178628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4C24C490-F643-4C45-BE56-A254812D3448}" type="datetimeFigureOut">
              <a:rPr lang="da-DK" smtClean="0"/>
              <a:t>27-10-2015</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FC478565-0DF2-41A6-9E5C-1D086AB5A73A}" type="slidenum">
              <a:rPr lang="da-DK" smtClean="0"/>
              <a:t>‹nr.›</a:t>
            </a:fld>
            <a:endParaRPr lang="da-DK"/>
          </a:p>
        </p:txBody>
      </p:sp>
    </p:spTree>
    <p:extLst>
      <p:ext uri="{BB962C8B-B14F-4D97-AF65-F5344CB8AC3E}">
        <p14:creationId xmlns:p14="http://schemas.microsoft.com/office/powerpoint/2010/main" val="3213061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4C24C490-F643-4C45-BE56-A254812D3448}" type="datetimeFigureOut">
              <a:rPr lang="da-DK" smtClean="0"/>
              <a:t>27-10-2015</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FC478565-0DF2-41A6-9E5C-1D086AB5A73A}" type="slidenum">
              <a:rPr lang="da-DK" smtClean="0"/>
              <a:t>‹nr.›</a:t>
            </a:fld>
            <a:endParaRPr lang="da-DK"/>
          </a:p>
        </p:txBody>
      </p:sp>
    </p:spTree>
    <p:extLst>
      <p:ext uri="{BB962C8B-B14F-4D97-AF65-F5344CB8AC3E}">
        <p14:creationId xmlns:p14="http://schemas.microsoft.com/office/powerpoint/2010/main" val="1497859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4C24C490-F643-4C45-BE56-A254812D3448}" type="datetimeFigureOut">
              <a:rPr lang="da-DK" smtClean="0"/>
              <a:t>27-10-2015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FC478565-0DF2-41A6-9E5C-1D086AB5A73A}" type="slidenum">
              <a:rPr lang="da-DK" smtClean="0"/>
              <a:t>‹nr.›</a:t>
            </a:fld>
            <a:endParaRPr lang="da-DK"/>
          </a:p>
        </p:txBody>
      </p:sp>
    </p:spTree>
    <p:extLst>
      <p:ext uri="{BB962C8B-B14F-4D97-AF65-F5344CB8AC3E}">
        <p14:creationId xmlns:p14="http://schemas.microsoft.com/office/powerpoint/2010/main" val="1085825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4C24C490-F643-4C45-BE56-A254812D3448}" type="datetimeFigureOut">
              <a:rPr lang="da-DK" smtClean="0"/>
              <a:t>27-10-2015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FC478565-0DF2-41A6-9E5C-1D086AB5A73A}" type="slidenum">
              <a:rPr lang="da-DK" smtClean="0"/>
              <a:t>‹nr.›</a:t>
            </a:fld>
            <a:endParaRPr lang="da-DK"/>
          </a:p>
        </p:txBody>
      </p:sp>
    </p:spTree>
    <p:extLst>
      <p:ext uri="{BB962C8B-B14F-4D97-AF65-F5344CB8AC3E}">
        <p14:creationId xmlns:p14="http://schemas.microsoft.com/office/powerpoint/2010/main" val="964029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24C490-F643-4C45-BE56-A254812D3448}" type="datetimeFigureOut">
              <a:rPr lang="da-DK" smtClean="0"/>
              <a:t>27-10-2015</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78565-0DF2-41A6-9E5C-1D086AB5A73A}" type="slidenum">
              <a:rPr lang="da-DK" smtClean="0"/>
              <a:t>‹nr.›</a:t>
            </a:fld>
            <a:endParaRPr lang="da-DK"/>
          </a:p>
        </p:txBody>
      </p:sp>
    </p:spTree>
    <p:extLst>
      <p:ext uri="{BB962C8B-B14F-4D97-AF65-F5344CB8AC3E}">
        <p14:creationId xmlns:p14="http://schemas.microsoft.com/office/powerpoint/2010/main" val="2639681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landbrugsinfo.dk/"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landbrugsinfo.d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fvm.dk/" TargetMode="External"/><Relationship Id="rId2" Type="http://schemas.openxmlformats.org/officeDocument/2006/relationships/hyperlink" Target="http://www.okologi.dk/" TargetMode="Externa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www.etiskraad.dk/da-dk/Temauniverser/Etikoglivetgym/GMO.aspx" TargetMode="External"/><Relationship Id="rId4" Type="http://schemas.openxmlformats.org/officeDocument/2006/relationships/hyperlink" Target="http://www.etiskraad.d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smtClean="0"/>
              <a:t>Genteknologi</a:t>
            </a:r>
            <a:endParaRPr lang="da-DK" dirty="0"/>
          </a:p>
        </p:txBody>
      </p:sp>
      <p:sp>
        <p:nvSpPr>
          <p:cNvPr id="3" name="Undertitel 2"/>
          <p:cNvSpPr>
            <a:spLocks noGrp="1"/>
          </p:cNvSpPr>
          <p:nvPr>
            <p:ph type="subTitle" idx="1"/>
          </p:nvPr>
        </p:nvSpPr>
        <p:spPr/>
        <p:txBody>
          <a:bodyPr/>
          <a:lstStyle/>
          <a:p>
            <a:r>
              <a:rPr lang="da-DK" dirty="0" smtClean="0"/>
              <a:t>Fra ufaglært til faglært</a:t>
            </a:r>
          </a:p>
          <a:p>
            <a:endParaRPr lang="da-DK" dirty="0"/>
          </a:p>
        </p:txBody>
      </p:sp>
    </p:spTree>
    <p:extLst>
      <p:ext uri="{BB962C8B-B14F-4D97-AF65-F5344CB8AC3E}">
        <p14:creationId xmlns:p14="http://schemas.microsoft.com/office/powerpoint/2010/main" val="1117751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685800" y="0"/>
            <a:ext cx="7785100" cy="1277938"/>
          </a:xfrm>
        </p:spPr>
        <p:txBody>
          <a:bodyPr/>
          <a:lstStyle/>
          <a:p>
            <a:r>
              <a:rPr lang="da-DK" altLang="da-DK" smtClean="0">
                <a:latin typeface="Verdana" pitchFamily="34" charset="0"/>
                <a:ea typeface="Geneva" pitchFamily="-109" charset="-128"/>
                <a:cs typeface="Verdana" pitchFamily="34" charset="0"/>
              </a:rPr>
              <a:t>GMO</a:t>
            </a:r>
          </a:p>
        </p:txBody>
      </p:sp>
      <p:sp>
        <p:nvSpPr>
          <p:cNvPr id="6147" name="Pladsholder til indhold 2"/>
          <p:cNvSpPr>
            <a:spLocks noGrp="1"/>
          </p:cNvSpPr>
          <p:nvPr>
            <p:ph idx="1"/>
          </p:nvPr>
        </p:nvSpPr>
        <p:spPr>
          <a:xfrm>
            <a:off x="488950" y="1490663"/>
            <a:ext cx="8332788" cy="3937000"/>
          </a:xfrm>
        </p:spPr>
        <p:txBody>
          <a:bodyPr/>
          <a:lstStyle/>
          <a:p>
            <a:r>
              <a:rPr lang="da-DK" altLang="da-DK" smtClean="0">
                <a:latin typeface="Verdana" pitchFamily="34" charset="0"/>
                <a:ea typeface="Geneva" pitchFamily="-109" charset="-128"/>
                <a:cs typeface="Verdana" pitchFamily="34" charset="0"/>
              </a:rPr>
              <a:t>= Genetisk Modificerede Organismer</a:t>
            </a:r>
          </a:p>
          <a:p>
            <a:endParaRPr lang="da-DK" altLang="da-DK" sz="2400" smtClean="0">
              <a:latin typeface="Verdana" pitchFamily="34" charset="0"/>
              <a:ea typeface="Geneva" pitchFamily="-109" charset="-128"/>
              <a:cs typeface="Verdana" pitchFamily="34" charset="0"/>
            </a:endParaRPr>
          </a:p>
          <a:p>
            <a:r>
              <a:rPr lang="da-DK" altLang="da-DK" sz="2400" smtClean="0">
                <a:latin typeface="Verdana" pitchFamily="34" charset="0"/>
                <a:ea typeface="Geneva" pitchFamily="-109" charset="-128"/>
                <a:cs typeface="Verdana" pitchFamily="34" charset="0"/>
              </a:rPr>
              <a:t>Det er generne der bestemmer planters, dyrs eller mikroorganismers særlige egenskaber. </a:t>
            </a:r>
          </a:p>
          <a:p>
            <a:endParaRPr lang="da-DK" altLang="da-DK" sz="2400" smtClean="0">
              <a:latin typeface="Verdana" pitchFamily="34" charset="0"/>
              <a:ea typeface="Geneva" pitchFamily="-109" charset="-128"/>
              <a:cs typeface="Verdana" pitchFamily="34" charset="0"/>
            </a:endParaRPr>
          </a:p>
          <a:p>
            <a:r>
              <a:rPr lang="da-DK" altLang="da-DK" sz="2400" smtClean="0">
                <a:latin typeface="Verdana" pitchFamily="34" charset="0"/>
                <a:ea typeface="Geneva" pitchFamily="-109" charset="-128"/>
                <a:cs typeface="Verdana" pitchFamily="34" charset="0"/>
              </a:rPr>
              <a:t>GMO’er - eller genetisk modificerede organismer er organismer, hvis egenskaber er ændret ved hjælp af genteknologi</a:t>
            </a:r>
            <a:r>
              <a:rPr lang="da-DK" altLang="da-DK" smtClean="0">
                <a:latin typeface="Verdana" pitchFamily="34" charset="0"/>
                <a:ea typeface="Geneva" pitchFamily="-109" charset="-128"/>
                <a:cs typeface="Verdana" pitchFamily="34" charset="0"/>
              </a:rPr>
              <a:t>. </a:t>
            </a:r>
          </a:p>
        </p:txBody>
      </p:sp>
      <p:pic>
        <p:nvPicPr>
          <p:cNvPr id="61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 y="5046663"/>
            <a:ext cx="261937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4732338"/>
            <a:ext cx="2209800"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8202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685800" y="0"/>
            <a:ext cx="7785100" cy="1277938"/>
          </a:xfrm>
        </p:spPr>
        <p:txBody>
          <a:bodyPr/>
          <a:lstStyle/>
          <a:p>
            <a:r>
              <a:rPr lang="da-DK" altLang="da-DK" smtClean="0">
                <a:latin typeface="Verdana" pitchFamily="34" charset="0"/>
                <a:ea typeface="Geneva" pitchFamily="-109" charset="-128"/>
                <a:cs typeface="Verdana" pitchFamily="34" charset="0"/>
              </a:rPr>
              <a:t>GMO i landbrug</a:t>
            </a:r>
          </a:p>
        </p:txBody>
      </p:sp>
      <p:sp>
        <p:nvSpPr>
          <p:cNvPr id="7171" name="Pladsholder til indhold 2"/>
          <p:cNvSpPr>
            <a:spLocks noGrp="1"/>
          </p:cNvSpPr>
          <p:nvPr>
            <p:ph idx="1"/>
          </p:nvPr>
        </p:nvSpPr>
        <p:spPr>
          <a:xfrm>
            <a:off x="685800" y="1463675"/>
            <a:ext cx="7785100" cy="3937000"/>
          </a:xfrm>
        </p:spPr>
        <p:txBody>
          <a:bodyPr/>
          <a:lstStyle/>
          <a:p>
            <a:r>
              <a:rPr lang="da-DK" altLang="da-DK" sz="2400" smtClean="0">
                <a:latin typeface="Verdana" pitchFamily="34" charset="0"/>
                <a:ea typeface="Geneva" pitchFamily="-109" charset="-128"/>
                <a:cs typeface="Verdana" pitchFamily="34" charset="0"/>
              </a:rPr>
              <a:t>Tag et gen fra en plante og sæt det ind i en anden plante. </a:t>
            </a:r>
          </a:p>
          <a:p>
            <a:r>
              <a:rPr lang="da-DK" altLang="da-DK" sz="2400" smtClean="0">
                <a:latin typeface="Verdana" pitchFamily="34" charset="0"/>
                <a:ea typeface="Geneva" pitchFamily="-109" charset="-128"/>
                <a:cs typeface="Verdana" pitchFamily="34" charset="0"/>
              </a:rPr>
              <a:t>På den måde kan man f.eks. gøre en kornsort mere modstandsdygtig overfor bestemte plantesygdomme eller skadedyr og dermed anvende færre sprøjtemidler end tilfældet er i dag.</a:t>
            </a:r>
          </a:p>
        </p:txBody>
      </p:sp>
      <p:pic>
        <p:nvPicPr>
          <p:cNvPr id="71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94213"/>
            <a:ext cx="3155950" cy="236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5950" y="4494213"/>
            <a:ext cx="313055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0" y="4494213"/>
            <a:ext cx="28575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6643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685800" y="0"/>
            <a:ext cx="7785100" cy="1277938"/>
          </a:xfrm>
        </p:spPr>
        <p:txBody>
          <a:bodyPr/>
          <a:lstStyle/>
          <a:p>
            <a:r>
              <a:rPr lang="da-DK" altLang="da-DK" smtClean="0">
                <a:latin typeface="Verdana" pitchFamily="34" charset="0"/>
                <a:ea typeface="Geneva" pitchFamily="-109" charset="-128"/>
                <a:cs typeface="Verdana" pitchFamily="34" charset="0"/>
              </a:rPr>
              <a:t>GMO-mad er lovligt</a:t>
            </a:r>
          </a:p>
        </p:txBody>
      </p:sp>
      <p:sp>
        <p:nvSpPr>
          <p:cNvPr id="8195" name="Pladsholder til indhold 2"/>
          <p:cNvSpPr>
            <a:spLocks noGrp="1"/>
          </p:cNvSpPr>
          <p:nvPr>
            <p:ph idx="1"/>
          </p:nvPr>
        </p:nvSpPr>
        <p:spPr>
          <a:xfrm>
            <a:off x="685800" y="1443038"/>
            <a:ext cx="7785100" cy="4113212"/>
          </a:xfrm>
        </p:spPr>
        <p:txBody>
          <a:bodyPr>
            <a:normAutofit fontScale="92500" lnSpcReduction="20000"/>
          </a:bodyPr>
          <a:lstStyle/>
          <a:p>
            <a:r>
              <a:rPr lang="da-DK" altLang="da-DK" sz="2800" dirty="0" smtClean="0">
                <a:latin typeface="Verdana" pitchFamily="34" charset="0"/>
                <a:ea typeface="Geneva" pitchFamily="-109" charset="-128"/>
                <a:cs typeface="Verdana" pitchFamily="34" charset="0"/>
              </a:rPr>
              <a:t>Det er lovligt at sælge, dyrke og købe GMO-fødevarer i Danmark og EU. Men det skal være muligt at vælge GMO-fødevarer fra. </a:t>
            </a:r>
          </a:p>
          <a:p>
            <a:r>
              <a:rPr lang="da-DK" altLang="da-DK" sz="2800" dirty="0" smtClean="0">
                <a:latin typeface="Verdana" pitchFamily="34" charset="0"/>
                <a:ea typeface="Geneva" pitchFamily="-109" charset="-128"/>
                <a:cs typeface="Verdana" pitchFamily="34" charset="0"/>
              </a:rPr>
              <a:t>Fødevareministeriet sikrer, at danske landmænd kun anvender EU-godkendt GMO-foder og at alle GMO-produkter i danske butikker er GMO-mærkede. </a:t>
            </a:r>
          </a:p>
          <a:p>
            <a:r>
              <a:rPr lang="da-DK" altLang="da-DK" sz="2800" i="1" dirty="0" smtClean="0">
                <a:latin typeface="Verdana" pitchFamily="34" charset="0"/>
                <a:ea typeface="Geneva" pitchFamily="-109" charset="-128"/>
                <a:cs typeface="Verdana" pitchFamily="34" charset="0"/>
              </a:rPr>
              <a:t>”I Danmark er det kun tilladt at genmodificere produkter fra majs, soja og raps til fødevarefremstilling” s. 150 Fødevarelære </a:t>
            </a:r>
          </a:p>
          <a:p>
            <a:endParaRPr lang="da-DK" altLang="da-DK" dirty="0" smtClean="0">
              <a:latin typeface="Verdana" pitchFamily="34" charset="0"/>
              <a:ea typeface="Geneva" pitchFamily="-109" charset="-128"/>
              <a:cs typeface="Verdana" pitchFamily="34" charset="0"/>
            </a:endParaRPr>
          </a:p>
        </p:txBody>
      </p:sp>
    </p:spTree>
    <p:extLst>
      <p:ext uri="{BB962C8B-B14F-4D97-AF65-F5344CB8AC3E}">
        <p14:creationId xmlns:p14="http://schemas.microsoft.com/office/powerpoint/2010/main" val="500218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a:xfrm>
            <a:off x="685800" y="0"/>
            <a:ext cx="7785100" cy="1277938"/>
          </a:xfrm>
        </p:spPr>
        <p:txBody>
          <a:bodyPr/>
          <a:lstStyle/>
          <a:p>
            <a:r>
              <a:rPr lang="da-DK" altLang="da-DK" smtClean="0">
                <a:latin typeface="Verdana" pitchFamily="34" charset="0"/>
                <a:ea typeface="Geneva" pitchFamily="-109" charset="-128"/>
                <a:cs typeface="Verdana" pitchFamily="34" charset="0"/>
              </a:rPr>
              <a:t>Gensplejsning</a:t>
            </a:r>
          </a:p>
        </p:txBody>
      </p:sp>
      <p:sp>
        <p:nvSpPr>
          <p:cNvPr id="3" name="Pladsholder til indhold 2"/>
          <p:cNvSpPr>
            <a:spLocks noGrp="1"/>
          </p:cNvSpPr>
          <p:nvPr>
            <p:ph idx="1"/>
          </p:nvPr>
        </p:nvSpPr>
        <p:spPr>
          <a:xfrm>
            <a:off x="685800" y="1566863"/>
            <a:ext cx="7785100" cy="3937000"/>
          </a:xfrm>
        </p:spPr>
        <p:txBody>
          <a:bodyPr/>
          <a:lstStyle/>
          <a:p>
            <a:pPr>
              <a:defRPr/>
            </a:pPr>
            <a:r>
              <a:rPr lang="da-DK" sz="2000" dirty="0" smtClean="0"/>
              <a:t>Planter </a:t>
            </a:r>
            <a:r>
              <a:rPr lang="da-DK" sz="2000" dirty="0"/>
              <a:t>har i naturen gennem årtusinder tilpasset sig de områder, hvor de vokser. Der opstår hele tiden tilfældige ændringer i arveanlæggene, også kaldet mutationer. </a:t>
            </a:r>
            <a:endParaRPr lang="da-DK" sz="2000" dirty="0" smtClean="0"/>
          </a:p>
          <a:p>
            <a:pPr marL="0" indent="0">
              <a:buFont typeface="Arial" charset="0"/>
              <a:buNone/>
              <a:defRPr/>
            </a:pPr>
            <a:endParaRPr lang="da-DK" sz="2000" dirty="0" smtClean="0"/>
          </a:p>
          <a:p>
            <a:pPr>
              <a:defRPr/>
            </a:pPr>
            <a:r>
              <a:rPr lang="da-DK" sz="2000" dirty="0" smtClean="0"/>
              <a:t>Nogle </a:t>
            </a:r>
            <a:r>
              <a:rPr lang="da-DK" sz="2000" dirty="0"/>
              <a:t>af disse ændringer forbedrer planternes konkurrenceevne mens andre forringer den. På den måde sker der løbende ændringer i de arvelige egenskaber.</a:t>
            </a:r>
          </a:p>
          <a:p>
            <a:pPr>
              <a:defRPr/>
            </a:pPr>
            <a:endParaRPr lang="da-DK" sz="2000" dirty="0"/>
          </a:p>
          <a:p>
            <a:pPr>
              <a:defRPr/>
            </a:pPr>
            <a:r>
              <a:rPr lang="da-DK" sz="2000" dirty="0"/>
              <a:t>Gennem flere hundrede år har mennesker forædlet planter og dyr ved at udvælge individer med ønskede egenskaber. Ved krydsning har man kombineret ønskede egenskaber fra forskellige individer. </a:t>
            </a:r>
          </a:p>
          <a:p>
            <a:pPr>
              <a:defRPr/>
            </a:pPr>
            <a:endParaRPr lang="da-DK" dirty="0"/>
          </a:p>
        </p:txBody>
      </p:sp>
    </p:spTree>
    <p:extLst>
      <p:ext uri="{BB962C8B-B14F-4D97-AF65-F5344CB8AC3E}">
        <p14:creationId xmlns:p14="http://schemas.microsoft.com/office/powerpoint/2010/main" val="41913172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763" y="1412875"/>
            <a:ext cx="7142162" cy="379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Rektangel 6"/>
          <p:cNvSpPr>
            <a:spLocks noChangeArrowheads="1"/>
          </p:cNvSpPr>
          <p:nvPr/>
        </p:nvSpPr>
        <p:spPr bwMode="auto">
          <a:xfrm>
            <a:off x="893763" y="5454650"/>
            <a:ext cx="617696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a-DK" altLang="da-DK" dirty="0"/>
              <a:t>Illustration af traditionel forædling, hvor krydsning mellem 2 planter inden for samme art resulterer i frø, som alle er genetisk forskellige og dermed planter med forskellige egenskaber. </a:t>
            </a:r>
            <a:endParaRPr lang="da-DK" altLang="da-DK" dirty="0" smtClean="0"/>
          </a:p>
          <a:p>
            <a:r>
              <a:rPr lang="da-DK" altLang="da-DK" dirty="0" smtClean="0">
                <a:hlinkClick r:id="rId3"/>
              </a:rPr>
              <a:t>www.landbrugsinfo.dk</a:t>
            </a:r>
            <a:endParaRPr lang="da-DK" altLang="da-DK" dirty="0" smtClean="0"/>
          </a:p>
          <a:p>
            <a:endParaRPr lang="da-DK" altLang="da-DK" dirty="0"/>
          </a:p>
        </p:txBody>
      </p:sp>
      <p:sp>
        <p:nvSpPr>
          <p:cNvPr id="10244" name="Titel 7"/>
          <p:cNvSpPr>
            <a:spLocks noGrp="1"/>
          </p:cNvSpPr>
          <p:nvPr>
            <p:ph type="title"/>
          </p:nvPr>
        </p:nvSpPr>
        <p:spPr>
          <a:xfrm>
            <a:off x="685800" y="0"/>
            <a:ext cx="7785100" cy="1277938"/>
          </a:xfrm>
        </p:spPr>
        <p:txBody>
          <a:bodyPr/>
          <a:lstStyle/>
          <a:p>
            <a:r>
              <a:rPr lang="da-DK" altLang="da-DK" smtClean="0">
                <a:latin typeface="Verdana" pitchFamily="34" charset="0"/>
                <a:ea typeface="Geneva" pitchFamily="-109" charset="-128"/>
                <a:cs typeface="Verdana" pitchFamily="34" charset="0"/>
              </a:rPr>
              <a:t>Traditionel forædling </a:t>
            </a:r>
          </a:p>
        </p:txBody>
      </p:sp>
    </p:spTree>
    <p:extLst>
      <p:ext uri="{BB962C8B-B14F-4D97-AF65-F5344CB8AC3E}">
        <p14:creationId xmlns:p14="http://schemas.microsoft.com/office/powerpoint/2010/main" val="1015650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5"/>
          <p:cNvSpPr>
            <a:spLocks noGrp="1"/>
          </p:cNvSpPr>
          <p:nvPr>
            <p:ph type="title"/>
          </p:nvPr>
        </p:nvSpPr>
        <p:spPr>
          <a:xfrm>
            <a:off x="685800" y="0"/>
            <a:ext cx="7785100" cy="1277938"/>
          </a:xfrm>
        </p:spPr>
        <p:txBody>
          <a:bodyPr/>
          <a:lstStyle/>
          <a:p>
            <a:r>
              <a:rPr lang="da-DK" altLang="da-DK" smtClean="0">
                <a:latin typeface="Verdana" pitchFamily="34" charset="0"/>
                <a:ea typeface="Geneva" pitchFamily="-109" charset="-128"/>
                <a:cs typeface="Verdana" pitchFamily="34" charset="0"/>
              </a:rPr>
              <a:t>Gensplejsning</a:t>
            </a:r>
          </a:p>
        </p:txBody>
      </p:sp>
      <p:sp>
        <p:nvSpPr>
          <p:cNvPr id="11267" name="Pladsholder til tekst 3"/>
          <p:cNvSpPr>
            <a:spLocks noGrp="1"/>
          </p:cNvSpPr>
          <p:nvPr>
            <p:ph idx="1"/>
          </p:nvPr>
        </p:nvSpPr>
        <p:spPr>
          <a:xfrm>
            <a:off x="685800" y="5521325"/>
            <a:ext cx="7785100" cy="3937000"/>
          </a:xfrm>
        </p:spPr>
        <p:txBody>
          <a:bodyPr/>
          <a:lstStyle/>
          <a:p>
            <a:r>
              <a:rPr lang="da-DK" altLang="da-DK" sz="1800" dirty="0" smtClean="0">
                <a:latin typeface="Verdana" pitchFamily="34" charset="0"/>
                <a:ea typeface="Geneva" pitchFamily="-109" charset="-128"/>
                <a:cs typeface="Verdana" pitchFamily="34" charset="0"/>
              </a:rPr>
              <a:t>Illustration af gensplejsning, hvor det er muligt at overføre specifikke egenskaber mellem to arter</a:t>
            </a:r>
            <a:r>
              <a:rPr lang="da-DK" altLang="da-DK" sz="1800" dirty="0" smtClean="0">
                <a:latin typeface="Verdana" pitchFamily="34" charset="0"/>
                <a:ea typeface="Geneva" pitchFamily="-109" charset="-128"/>
                <a:cs typeface="Verdana" pitchFamily="34" charset="0"/>
              </a:rPr>
              <a:t>.</a:t>
            </a:r>
          </a:p>
          <a:p>
            <a:r>
              <a:rPr lang="da-DK" altLang="da-DK" sz="1800" dirty="0" smtClean="0">
                <a:latin typeface="Verdana" pitchFamily="34" charset="0"/>
                <a:ea typeface="Geneva" pitchFamily="-109" charset="-128"/>
                <a:cs typeface="Verdana" pitchFamily="34" charset="0"/>
                <a:hlinkClick r:id="rId3"/>
              </a:rPr>
              <a:t>www.landbrugsinfo.dk</a:t>
            </a:r>
            <a:r>
              <a:rPr lang="da-DK" altLang="da-DK" sz="1800" dirty="0" smtClean="0">
                <a:latin typeface="Verdana" pitchFamily="34" charset="0"/>
                <a:ea typeface="Geneva" pitchFamily="-109" charset="-128"/>
                <a:cs typeface="Verdana" pitchFamily="34" charset="0"/>
              </a:rPr>
              <a:t> </a:t>
            </a:r>
          </a:p>
          <a:p>
            <a:endParaRPr lang="da-DK" altLang="da-DK" sz="1800" dirty="0" smtClean="0">
              <a:latin typeface="Verdana" pitchFamily="34" charset="0"/>
              <a:ea typeface="Geneva" pitchFamily="-109" charset="-128"/>
              <a:cs typeface="Verdana" pitchFamily="34" charset="0"/>
            </a:endParaRPr>
          </a:p>
        </p:txBody>
      </p:sp>
      <p:pic>
        <p:nvPicPr>
          <p:cNvPr id="1126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0700" y="1422400"/>
            <a:ext cx="5834063" cy="420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79595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a:xfrm>
            <a:off x="685800" y="0"/>
            <a:ext cx="7785100" cy="1277938"/>
          </a:xfrm>
        </p:spPr>
        <p:txBody>
          <a:bodyPr/>
          <a:lstStyle/>
          <a:p>
            <a:r>
              <a:rPr lang="da-DK" altLang="da-DK" dirty="0" smtClean="0">
                <a:latin typeface="Verdana" pitchFamily="34" charset="0"/>
                <a:ea typeface="Geneva" pitchFamily="-109" charset="-128"/>
                <a:cs typeface="Verdana" pitchFamily="34" charset="0"/>
              </a:rPr>
              <a:t>Spørgsmål</a:t>
            </a:r>
            <a:endParaRPr lang="da-DK" altLang="da-DK" dirty="0" smtClean="0">
              <a:latin typeface="Verdana" pitchFamily="34" charset="0"/>
              <a:ea typeface="Geneva" pitchFamily="-109" charset="-128"/>
              <a:cs typeface="Verdana" pitchFamily="34" charset="0"/>
            </a:endParaRPr>
          </a:p>
        </p:txBody>
      </p:sp>
      <p:sp>
        <p:nvSpPr>
          <p:cNvPr id="13315" name="Pladsholder til indhold 2"/>
          <p:cNvSpPr>
            <a:spLocks noGrp="1"/>
          </p:cNvSpPr>
          <p:nvPr>
            <p:ph idx="1"/>
          </p:nvPr>
        </p:nvSpPr>
        <p:spPr>
          <a:xfrm>
            <a:off x="685800" y="2108200"/>
            <a:ext cx="7785100" cy="3937000"/>
          </a:xfrm>
        </p:spPr>
        <p:txBody>
          <a:bodyPr>
            <a:normAutofit fontScale="92500" lnSpcReduction="10000"/>
          </a:bodyPr>
          <a:lstStyle/>
          <a:p>
            <a:r>
              <a:rPr lang="da-DK" altLang="da-DK" dirty="0" smtClean="0">
                <a:latin typeface="Verdana" pitchFamily="34" charset="0"/>
                <a:ea typeface="Geneva" pitchFamily="-109" charset="-128"/>
                <a:cs typeface="Verdana" pitchFamily="34" charset="0"/>
              </a:rPr>
              <a:t>Hvad er </a:t>
            </a:r>
            <a:r>
              <a:rPr lang="da-DK" altLang="da-DK" dirty="0" smtClean="0">
                <a:latin typeface="Verdana" pitchFamily="34" charset="0"/>
                <a:ea typeface="Geneva" pitchFamily="-109" charset="-128"/>
                <a:cs typeface="Verdana" pitchFamily="34" charset="0"/>
              </a:rPr>
              <a:t>der af fordele </a:t>
            </a:r>
            <a:r>
              <a:rPr lang="da-DK" altLang="da-DK" dirty="0" smtClean="0">
                <a:latin typeface="Verdana" pitchFamily="34" charset="0"/>
                <a:ea typeface="Geneva" pitchFamily="-109" charset="-128"/>
                <a:cs typeface="Verdana" pitchFamily="34" charset="0"/>
              </a:rPr>
              <a:t>og ulemper ved GMO? </a:t>
            </a:r>
          </a:p>
          <a:p>
            <a:r>
              <a:rPr lang="da-DK" altLang="da-DK" dirty="0" smtClean="0">
                <a:latin typeface="Verdana" pitchFamily="34" charset="0"/>
                <a:ea typeface="Geneva" pitchFamily="-109" charset="-128"/>
                <a:cs typeface="Verdana" pitchFamily="34" charset="0"/>
              </a:rPr>
              <a:t>Hvorfor tror du at landmændene vælger GMO afgrøder?</a:t>
            </a:r>
          </a:p>
          <a:p>
            <a:r>
              <a:rPr lang="da-DK" altLang="da-DK" dirty="0" smtClean="0">
                <a:latin typeface="Verdana" pitchFamily="34" charset="0"/>
                <a:ea typeface="Geneva" pitchFamily="-109" charset="-128"/>
                <a:cs typeface="Verdana" pitchFamily="34" charset="0"/>
              </a:rPr>
              <a:t>Er det et krav at der ved mærkningen af varer, er brugt GMO? </a:t>
            </a:r>
            <a:endParaRPr lang="da-DK" altLang="da-DK" dirty="0" smtClean="0">
              <a:latin typeface="Verdana" pitchFamily="34" charset="0"/>
              <a:ea typeface="Geneva" pitchFamily="-109" charset="-128"/>
              <a:cs typeface="Verdana" pitchFamily="34" charset="0"/>
            </a:endParaRPr>
          </a:p>
          <a:p>
            <a:r>
              <a:rPr lang="da-DK" altLang="da-DK" dirty="0" smtClean="0">
                <a:latin typeface="Verdana" pitchFamily="34" charset="0"/>
                <a:ea typeface="Geneva" pitchFamily="-109" charset="-128"/>
                <a:cs typeface="Verdana" pitchFamily="34" charset="0"/>
              </a:rPr>
              <a:t>Må der bruges GMO til økologiske produkter?</a:t>
            </a:r>
            <a:endParaRPr lang="da-DK" altLang="da-DK" dirty="0" smtClean="0">
              <a:latin typeface="Verdana" pitchFamily="34" charset="0"/>
              <a:ea typeface="Geneva" pitchFamily="-109" charset="-128"/>
              <a:cs typeface="Verdana" pitchFamily="34" charset="0"/>
            </a:endParaRPr>
          </a:p>
        </p:txBody>
      </p:sp>
    </p:spTree>
    <p:extLst>
      <p:ext uri="{BB962C8B-B14F-4D97-AF65-F5344CB8AC3E}">
        <p14:creationId xmlns:p14="http://schemas.microsoft.com/office/powerpoint/2010/main" val="41413377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a:xfrm>
            <a:off x="685800" y="0"/>
            <a:ext cx="7785100" cy="1277938"/>
          </a:xfrm>
        </p:spPr>
        <p:txBody>
          <a:bodyPr/>
          <a:lstStyle/>
          <a:p>
            <a:pPr algn="ctr"/>
            <a:r>
              <a:rPr lang="da-DK" altLang="da-DK" smtClean="0">
                <a:latin typeface="Verdana" pitchFamily="34" charset="0"/>
                <a:ea typeface="Geneva" pitchFamily="-109" charset="-128"/>
                <a:cs typeface="Verdana" pitchFamily="34" charset="0"/>
              </a:rPr>
              <a:t>Kilder</a:t>
            </a:r>
          </a:p>
        </p:txBody>
      </p:sp>
      <p:sp>
        <p:nvSpPr>
          <p:cNvPr id="14339" name="Pladsholder til indhold 2"/>
          <p:cNvSpPr>
            <a:spLocks noGrp="1"/>
          </p:cNvSpPr>
          <p:nvPr>
            <p:ph idx="1"/>
          </p:nvPr>
        </p:nvSpPr>
        <p:spPr>
          <a:xfrm>
            <a:off x="28575" y="1312863"/>
            <a:ext cx="7785100" cy="3937000"/>
          </a:xfrm>
        </p:spPr>
        <p:txBody>
          <a:bodyPr/>
          <a:lstStyle/>
          <a:p>
            <a:pPr algn="ctr"/>
            <a:r>
              <a:rPr lang="da-DK" altLang="da-DK" sz="2400" dirty="0" smtClean="0">
                <a:latin typeface="Verdana" pitchFamily="34" charset="0"/>
                <a:ea typeface="Geneva" pitchFamily="-109" charset="-128"/>
                <a:cs typeface="Verdana" pitchFamily="34" charset="0"/>
                <a:hlinkClick r:id="rId2"/>
              </a:rPr>
              <a:t>www.okologi.dk</a:t>
            </a:r>
            <a:endParaRPr lang="da-DK" altLang="da-DK" sz="2400" dirty="0" smtClean="0">
              <a:latin typeface="Verdana" pitchFamily="34" charset="0"/>
              <a:ea typeface="Geneva" pitchFamily="-109" charset="-128"/>
              <a:cs typeface="Verdana" pitchFamily="34" charset="0"/>
            </a:endParaRPr>
          </a:p>
          <a:p>
            <a:pPr algn="ctr"/>
            <a:r>
              <a:rPr lang="da-DK" altLang="da-DK" sz="2400" dirty="0" smtClean="0">
                <a:latin typeface="Verdana" pitchFamily="34" charset="0"/>
                <a:ea typeface="Geneva" pitchFamily="-109" charset="-128"/>
                <a:cs typeface="Verdana" pitchFamily="34" charset="0"/>
                <a:hlinkClick r:id="rId3"/>
              </a:rPr>
              <a:t>www.fvm.dk</a:t>
            </a:r>
            <a:endParaRPr lang="da-DK" altLang="da-DK" sz="2400" dirty="0" smtClean="0">
              <a:latin typeface="Verdana" pitchFamily="34" charset="0"/>
              <a:ea typeface="Geneva" pitchFamily="-109" charset="-128"/>
              <a:cs typeface="Verdana" pitchFamily="34" charset="0"/>
            </a:endParaRPr>
          </a:p>
          <a:p>
            <a:pPr algn="ctr"/>
            <a:r>
              <a:rPr lang="da-DK" altLang="da-DK" sz="2400" dirty="0" smtClean="0">
                <a:latin typeface="Verdana" pitchFamily="34" charset="0"/>
                <a:ea typeface="Geneva" pitchFamily="-109" charset="-128"/>
                <a:cs typeface="Verdana" pitchFamily="34" charset="0"/>
                <a:hlinkClick r:id="rId4"/>
              </a:rPr>
              <a:t>www.etiskraad.dk</a:t>
            </a:r>
            <a:endParaRPr lang="da-DK" altLang="da-DK" sz="2400" dirty="0" smtClean="0">
              <a:latin typeface="Verdana" pitchFamily="34" charset="0"/>
              <a:ea typeface="Geneva" pitchFamily="-109" charset="-128"/>
              <a:cs typeface="Verdana" pitchFamily="34" charset="0"/>
            </a:endParaRPr>
          </a:p>
          <a:p>
            <a:pPr algn="ctr"/>
            <a:r>
              <a:rPr lang="da-DK" altLang="da-DK" sz="2400" dirty="0" smtClean="0">
                <a:latin typeface="Verdana" pitchFamily="34" charset="0"/>
                <a:ea typeface="Geneva" pitchFamily="-109" charset="-128"/>
                <a:cs typeface="Verdana" pitchFamily="34" charset="0"/>
                <a:hlinkClick r:id="rId5"/>
              </a:rPr>
              <a:t>http://www.etiskraad.dk/da-dk/Temauniverser/Etikoglivetgym/GMO.aspx</a:t>
            </a:r>
            <a:endParaRPr lang="da-DK" altLang="da-DK" sz="2400" dirty="0" smtClean="0">
              <a:latin typeface="Verdana" pitchFamily="34" charset="0"/>
              <a:ea typeface="Geneva" pitchFamily="-109" charset="-128"/>
              <a:cs typeface="Verdana" pitchFamily="34" charset="0"/>
            </a:endParaRPr>
          </a:p>
          <a:p>
            <a:pPr algn="ctr"/>
            <a:r>
              <a:rPr lang="da-DK" altLang="da-DK" sz="2400" dirty="0" smtClean="0">
                <a:latin typeface="Verdana" pitchFamily="34" charset="0"/>
                <a:ea typeface="Geneva" pitchFamily="-109" charset="-128"/>
                <a:cs typeface="Verdana" pitchFamily="34" charset="0"/>
              </a:rPr>
              <a:t>Fødevarelære </a:t>
            </a:r>
            <a:r>
              <a:rPr lang="da-DK" altLang="da-DK" sz="2400" dirty="0" smtClean="0">
                <a:latin typeface="Verdana" pitchFamily="34" charset="0"/>
                <a:ea typeface="Geneva" pitchFamily="-109" charset="-128"/>
                <a:cs typeface="Verdana" pitchFamily="34" charset="0"/>
              </a:rPr>
              <a:t>bogen</a:t>
            </a:r>
          </a:p>
          <a:p>
            <a:pPr algn="ctr"/>
            <a:endParaRPr lang="da-DK" altLang="da-DK" sz="2800" dirty="0" smtClean="0">
              <a:latin typeface="Verdana" pitchFamily="34" charset="0"/>
              <a:ea typeface="Geneva" pitchFamily="-109" charset="-128"/>
              <a:cs typeface="Verdana" pitchFamily="34" charset="0"/>
            </a:endParaRPr>
          </a:p>
          <a:p>
            <a:pPr algn="ctr"/>
            <a:endParaRPr lang="da-DK" altLang="da-DK" dirty="0" smtClean="0">
              <a:latin typeface="Verdana" pitchFamily="34" charset="0"/>
              <a:ea typeface="Geneva" pitchFamily="-109" charset="-128"/>
              <a:cs typeface="Verdana" pitchFamily="34" charset="0"/>
            </a:endParaRPr>
          </a:p>
        </p:txBody>
      </p:sp>
      <p:pic>
        <p:nvPicPr>
          <p:cNvPr id="1026" name="Picture 2" descr="http://www.etiskraad.dk/da-dk/Temauniverser/Etikoglivetgym/~/media/temauniverser/etikoglivetgym/gmo/tomater.ashx?w=426&amp;h=282&amp;as=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736" y="4005064"/>
            <a:ext cx="4057650" cy="268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599426"/>
      </p:ext>
    </p:extLst>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283</Words>
  <Application>Microsoft Office PowerPoint</Application>
  <PresentationFormat>Skærmshow (4:3)</PresentationFormat>
  <Paragraphs>56</Paragraphs>
  <Slides>9</Slides>
  <Notes>1</Notes>
  <HiddenSlides>0</HiddenSlides>
  <MMClips>0</MMClips>
  <ScaleCrop>false</ScaleCrop>
  <HeadingPairs>
    <vt:vector size="4" baseType="variant">
      <vt:variant>
        <vt:lpstr>Tema</vt:lpstr>
      </vt:variant>
      <vt:variant>
        <vt:i4>1</vt:i4>
      </vt:variant>
      <vt:variant>
        <vt:lpstr>Diastitler</vt:lpstr>
      </vt:variant>
      <vt:variant>
        <vt:i4>9</vt:i4>
      </vt:variant>
    </vt:vector>
  </HeadingPairs>
  <TitlesOfParts>
    <vt:vector size="10" baseType="lpstr">
      <vt:lpstr>Kontortema</vt:lpstr>
      <vt:lpstr>Genteknologi</vt:lpstr>
      <vt:lpstr>GMO</vt:lpstr>
      <vt:lpstr>GMO i landbrug</vt:lpstr>
      <vt:lpstr>GMO-mad er lovligt</vt:lpstr>
      <vt:lpstr>Gensplejsning</vt:lpstr>
      <vt:lpstr>Traditionel forædling </vt:lpstr>
      <vt:lpstr>Gensplejsning</vt:lpstr>
      <vt:lpstr>Spørgsmål</vt:lpstr>
      <vt:lpstr>Kilder</vt:lpstr>
    </vt:vector>
  </TitlesOfParts>
  <Company>Mercantec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Genteknologi</dc:title>
  <dc:creator>Katrine Olesen Hinge</dc:creator>
  <cp:lastModifiedBy>Katrine Olesen Hinge</cp:lastModifiedBy>
  <cp:revision>3</cp:revision>
  <dcterms:created xsi:type="dcterms:W3CDTF">2015-10-27T13:49:57Z</dcterms:created>
  <dcterms:modified xsi:type="dcterms:W3CDTF">2015-10-27T14:06:19Z</dcterms:modified>
</cp:coreProperties>
</file>