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6"/>
  </p:notesMasterIdLst>
  <p:handoutMasterIdLst>
    <p:handoutMasterId r:id="rId157"/>
  </p:handoutMasterIdLst>
  <p:sldIdLst>
    <p:sldId id="258" r:id="rId2"/>
    <p:sldId id="499" r:id="rId3"/>
    <p:sldId id="500" r:id="rId4"/>
    <p:sldId id="354" r:id="rId5"/>
    <p:sldId id="353" r:id="rId6"/>
    <p:sldId id="502" r:id="rId7"/>
    <p:sldId id="332" r:id="rId8"/>
    <p:sldId id="334" r:id="rId9"/>
    <p:sldId id="333" r:id="rId10"/>
    <p:sldId id="336" r:id="rId11"/>
    <p:sldId id="494" r:id="rId12"/>
    <p:sldId id="337" r:id="rId13"/>
    <p:sldId id="338" r:id="rId14"/>
    <p:sldId id="339" r:id="rId15"/>
    <p:sldId id="340" r:id="rId16"/>
    <p:sldId id="341" r:id="rId17"/>
    <p:sldId id="342" r:id="rId18"/>
    <p:sldId id="501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5" r:id="rId28"/>
    <p:sldId id="514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507" r:id="rId41"/>
    <p:sldId id="372" r:id="rId42"/>
    <p:sldId id="373" r:id="rId43"/>
    <p:sldId id="393" r:id="rId44"/>
    <p:sldId id="378" r:id="rId45"/>
    <p:sldId id="379" r:id="rId46"/>
    <p:sldId id="380" r:id="rId47"/>
    <p:sldId id="381" r:id="rId48"/>
    <p:sldId id="382" r:id="rId49"/>
    <p:sldId id="385" r:id="rId50"/>
    <p:sldId id="386" r:id="rId51"/>
    <p:sldId id="387" r:id="rId52"/>
    <p:sldId id="388" r:id="rId53"/>
    <p:sldId id="389" r:id="rId54"/>
    <p:sldId id="390" r:id="rId55"/>
    <p:sldId id="391" r:id="rId56"/>
    <p:sldId id="392" r:id="rId57"/>
    <p:sldId id="394" r:id="rId58"/>
    <p:sldId id="395" r:id="rId59"/>
    <p:sldId id="508" r:id="rId60"/>
    <p:sldId id="509" r:id="rId61"/>
    <p:sldId id="510" r:id="rId62"/>
    <p:sldId id="511" r:id="rId63"/>
    <p:sldId id="512" r:id="rId64"/>
    <p:sldId id="513" r:id="rId65"/>
    <p:sldId id="401" r:id="rId66"/>
    <p:sldId id="402" r:id="rId67"/>
    <p:sldId id="403" r:id="rId68"/>
    <p:sldId id="404" r:id="rId69"/>
    <p:sldId id="405" r:id="rId70"/>
    <p:sldId id="406" r:id="rId71"/>
    <p:sldId id="407" r:id="rId72"/>
    <p:sldId id="408" r:id="rId73"/>
    <p:sldId id="409" r:id="rId74"/>
    <p:sldId id="410" r:id="rId75"/>
    <p:sldId id="412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21" r:id="rId85"/>
    <p:sldId id="422" r:id="rId86"/>
    <p:sldId id="423" r:id="rId87"/>
    <p:sldId id="426" r:id="rId88"/>
    <p:sldId id="427" r:id="rId89"/>
    <p:sldId id="428" r:id="rId90"/>
    <p:sldId id="429" r:id="rId91"/>
    <p:sldId id="430" r:id="rId92"/>
    <p:sldId id="431" r:id="rId93"/>
    <p:sldId id="432" r:id="rId94"/>
    <p:sldId id="433" r:id="rId95"/>
    <p:sldId id="434" r:id="rId96"/>
    <p:sldId id="435" r:id="rId97"/>
    <p:sldId id="436" r:id="rId98"/>
    <p:sldId id="437" r:id="rId99"/>
    <p:sldId id="438" r:id="rId100"/>
    <p:sldId id="439" r:id="rId101"/>
    <p:sldId id="440" r:id="rId102"/>
    <p:sldId id="441" r:id="rId103"/>
    <p:sldId id="442" r:id="rId104"/>
    <p:sldId id="443" r:id="rId105"/>
    <p:sldId id="444" r:id="rId106"/>
    <p:sldId id="445" r:id="rId107"/>
    <p:sldId id="446" r:id="rId108"/>
    <p:sldId id="447" r:id="rId109"/>
    <p:sldId id="448" r:id="rId110"/>
    <p:sldId id="449" r:id="rId111"/>
    <p:sldId id="450" r:id="rId112"/>
    <p:sldId id="451" r:id="rId113"/>
    <p:sldId id="452" r:id="rId114"/>
    <p:sldId id="453" r:id="rId115"/>
    <p:sldId id="454" r:id="rId116"/>
    <p:sldId id="455" r:id="rId117"/>
    <p:sldId id="456" r:id="rId118"/>
    <p:sldId id="457" r:id="rId119"/>
    <p:sldId id="458" r:id="rId120"/>
    <p:sldId id="459" r:id="rId121"/>
    <p:sldId id="460" r:id="rId122"/>
    <p:sldId id="461" r:id="rId123"/>
    <p:sldId id="462" r:id="rId124"/>
    <p:sldId id="463" r:id="rId125"/>
    <p:sldId id="464" r:id="rId126"/>
    <p:sldId id="465" r:id="rId127"/>
    <p:sldId id="466" r:id="rId128"/>
    <p:sldId id="495" r:id="rId129"/>
    <p:sldId id="467" r:id="rId130"/>
    <p:sldId id="468" r:id="rId131"/>
    <p:sldId id="469" r:id="rId132"/>
    <p:sldId id="471" r:id="rId133"/>
    <p:sldId id="472" r:id="rId134"/>
    <p:sldId id="473" r:id="rId135"/>
    <p:sldId id="498" r:id="rId136"/>
    <p:sldId id="475" r:id="rId137"/>
    <p:sldId id="476" r:id="rId138"/>
    <p:sldId id="477" r:id="rId139"/>
    <p:sldId id="516" r:id="rId140"/>
    <p:sldId id="478" r:id="rId141"/>
    <p:sldId id="490" r:id="rId142"/>
    <p:sldId id="491" r:id="rId143"/>
    <p:sldId id="515" r:id="rId144"/>
    <p:sldId id="497" r:id="rId145"/>
    <p:sldId id="503" r:id="rId146"/>
    <p:sldId id="479" r:id="rId147"/>
    <p:sldId id="481" r:id="rId148"/>
    <p:sldId id="482" r:id="rId149"/>
    <p:sldId id="483" r:id="rId150"/>
    <p:sldId id="504" r:id="rId151"/>
    <p:sldId id="505" r:id="rId152"/>
    <p:sldId id="506" r:id="rId153"/>
    <p:sldId id="487" r:id="rId154"/>
    <p:sldId id="486" r:id="rId155"/>
  </p:sldIdLst>
  <p:sldSz cx="9144000" cy="6858000" type="screen4x3"/>
  <p:notesSz cx="6797675" cy="9926638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pitchFamily="-109" charset="0"/>
        <a:ea typeface="Geneva" pitchFamily="-10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8" autoAdjust="0"/>
    <p:restoredTop sz="97072" autoAdjust="0"/>
  </p:normalViewPr>
  <p:slideViewPr>
    <p:cSldViewPr snapToGrid="0" snapToObjects="1">
      <p:cViewPr>
        <p:scale>
          <a:sx n="80" d="100"/>
          <a:sy n="80" d="100"/>
        </p:scale>
        <p:origin x="-180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2F304-6D02-49C6-917A-3F5B3B039B1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3B121CB-4036-4170-BC1A-48E45627A57A}">
      <dgm:prSet phldrT="[Tekst]" custT="1"/>
      <dgm:spPr/>
      <dgm:t>
        <a:bodyPr/>
        <a:lstStyle/>
        <a:p>
          <a:r>
            <a:rPr lang="da-DK" sz="2000" dirty="0" smtClean="0"/>
            <a:t>Modtagelse</a:t>
          </a:r>
          <a:endParaRPr lang="da-DK" sz="2000" dirty="0"/>
        </a:p>
      </dgm:t>
    </dgm:pt>
    <dgm:pt modelId="{CB22D0CA-7866-412F-8A9A-26DC0636FA5C}" type="parTrans" cxnId="{7F840D6C-D3B9-4BD0-81AB-356499504C45}">
      <dgm:prSet/>
      <dgm:spPr/>
      <dgm:t>
        <a:bodyPr/>
        <a:lstStyle/>
        <a:p>
          <a:endParaRPr lang="da-DK"/>
        </a:p>
      </dgm:t>
    </dgm:pt>
    <dgm:pt modelId="{BC9E8843-1AF9-43B5-9503-9BE29A4CE12A}" type="sibTrans" cxnId="{7F840D6C-D3B9-4BD0-81AB-356499504C45}">
      <dgm:prSet/>
      <dgm:spPr/>
      <dgm:t>
        <a:bodyPr/>
        <a:lstStyle/>
        <a:p>
          <a:endParaRPr lang="da-DK"/>
        </a:p>
      </dgm:t>
    </dgm:pt>
    <dgm:pt modelId="{A6A2FE84-116E-49AB-A002-4D9D309E72B0}">
      <dgm:prSet phldrT="[Tekst]" custT="1"/>
      <dgm:spPr/>
      <dgm:t>
        <a:bodyPr/>
        <a:lstStyle/>
        <a:p>
          <a:r>
            <a:rPr lang="da-DK" sz="2000" dirty="0" err="1" smtClean="0"/>
            <a:t>Tilbered-ning</a:t>
          </a:r>
          <a:endParaRPr lang="da-DK" sz="2000" dirty="0"/>
        </a:p>
      </dgm:t>
    </dgm:pt>
    <dgm:pt modelId="{41CAA3F4-D79D-4962-AFAA-BE499AD3E7EE}" type="parTrans" cxnId="{D9F3BC8A-324E-4595-8344-20C756AF434C}">
      <dgm:prSet/>
      <dgm:spPr/>
      <dgm:t>
        <a:bodyPr/>
        <a:lstStyle/>
        <a:p>
          <a:endParaRPr lang="da-DK"/>
        </a:p>
      </dgm:t>
    </dgm:pt>
    <dgm:pt modelId="{A8DB538A-116C-46C8-BC7B-95D0CF2616EE}" type="sibTrans" cxnId="{D9F3BC8A-324E-4595-8344-20C756AF434C}">
      <dgm:prSet/>
      <dgm:spPr/>
      <dgm:t>
        <a:bodyPr/>
        <a:lstStyle/>
        <a:p>
          <a:endParaRPr lang="da-DK"/>
        </a:p>
      </dgm:t>
    </dgm:pt>
    <dgm:pt modelId="{AB376F6C-8C10-4244-93FF-7CB5431A4409}">
      <dgm:prSet phldrT="[Tekst]" custT="1"/>
      <dgm:spPr/>
      <dgm:t>
        <a:bodyPr/>
        <a:lstStyle/>
        <a:p>
          <a:r>
            <a:rPr lang="da-DK" sz="2000" dirty="0" smtClean="0"/>
            <a:t>Varmebehandling</a:t>
          </a:r>
          <a:endParaRPr lang="da-DK" sz="2000" dirty="0"/>
        </a:p>
      </dgm:t>
    </dgm:pt>
    <dgm:pt modelId="{9843C2D0-0B14-484E-AA40-C376CA7DC5E3}" type="parTrans" cxnId="{86640AA7-B257-4A6C-97DC-33F0EE60CE05}">
      <dgm:prSet/>
      <dgm:spPr/>
      <dgm:t>
        <a:bodyPr/>
        <a:lstStyle/>
        <a:p>
          <a:endParaRPr lang="da-DK"/>
        </a:p>
      </dgm:t>
    </dgm:pt>
    <dgm:pt modelId="{EFD9F963-82F0-401D-9834-D19FEB324B5D}" type="sibTrans" cxnId="{86640AA7-B257-4A6C-97DC-33F0EE60CE05}">
      <dgm:prSet/>
      <dgm:spPr/>
      <dgm:t>
        <a:bodyPr/>
        <a:lstStyle/>
        <a:p>
          <a:endParaRPr lang="da-DK"/>
        </a:p>
      </dgm:t>
    </dgm:pt>
    <dgm:pt modelId="{71E6AA3A-2A30-47EB-973B-EDF797148039}">
      <dgm:prSet phldrT="[Tekst]" custT="1"/>
      <dgm:spPr/>
      <dgm:t>
        <a:bodyPr/>
        <a:lstStyle/>
        <a:p>
          <a:r>
            <a:rPr lang="da-DK" sz="2000" dirty="0" smtClean="0"/>
            <a:t>Ned-køling</a:t>
          </a:r>
          <a:endParaRPr lang="da-DK" sz="2000" dirty="0"/>
        </a:p>
      </dgm:t>
    </dgm:pt>
    <dgm:pt modelId="{F5E015F3-9FF2-4628-8F00-269BBB689828}" type="parTrans" cxnId="{A78C4584-BDEE-47A7-AF5B-AEE7CB935140}">
      <dgm:prSet/>
      <dgm:spPr/>
      <dgm:t>
        <a:bodyPr/>
        <a:lstStyle/>
        <a:p>
          <a:endParaRPr lang="da-DK"/>
        </a:p>
      </dgm:t>
    </dgm:pt>
    <dgm:pt modelId="{977F7FF1-3C0A-464F-8ACE-08A58404F0E6}" type="sibTrans" cxnId="{A78C4584-BDEE-47A7-AF5B-AEE7CB935140}">
      <dgm:prSet/>
      <dgm:spPr/>
      <dgm:t>
        <a:bodyPr/>
        <a:lstStyle/>
        <a:p>
          <a:endParaRPr lang="da-DK"/>
        </a:p>
      </dgm:t>
    </dgm:pt>
    <dgm:pt modelId="{EB005297-FF6E-403B-8D12-AB1BC95AB5B6}">
      <dgm:prSet phldrT="[Tekst]" custT="1"/>
      <dgm:spPr/>
      <dgm:t>
        <a:bodyPr/>
        <a:lstStyle/>
        <a:p>
          <a:r>
            <a:rPr lang="da-DK" sz="2000" dirty="0" err="1" smtClean="0"/>
            <a:t>Pak-ning</a:t>
          </a:r>
          <a:endParaRPr lang="da-DK" sz="2000" dirty="0"/>
        </a:p>
      </dgm:t>
    </dgm:pt>
    <dgm:pt modelId="{53995A30-69D5-4D53-94B4-7CEDD93CE253}" type="parTrans" cxnId="{D243962B-CC91-4602-ACE0-18CB6E41F6E0}">
      <dgm:prSet/>
      <dgm:spPr/>
      <dgm:t>
        <a:bodyPr/>
        <a:lstStyle/>
        <a:p>
          <a:endParaRPr lang="da-DK"/>
        </a:p>
      </dgm:t>
    </dgm:pt>
    <dgm:pt modelId="{6ADE216E-6357-43F8-BE91-7292F8FFF16C}" type="sibTrans" cxnId="{D243962B-CC91-4602-ACE0-18CB6E41F6E0}">
      <dgm:prSet/>
      <dgm:spPr/>
      <dgm:t>
        <a:bodyPr/>
        <a:lstStyle/>
        <a:p>
          <a:endParaRPr lang="da-DK"/>
        </a:p>
      </dgm:t>
    </dgm:pt>
    <dgm:pt modelId="{16844987-396C-4542-8521-942C4DFBFEE7}">
      <dgm:prSet phldrT="[Tekst]" custT="1"/>
      <dgm:spPr/>
      <dgm:t>
        <a:bodyPr/>
        <a:lstStyle/>
        <a:p>
          <a:r>
            <a:rPr lang="da-DK" sz="2000" dirty="0" smtClean="0"/>
            <a:t>Mærkning</a:t>
          </a:r>
          <a:endParaRPr lang="da-DK" sz="2000" dirty="0"/>
        </a:p>
      </dgm:t>
    </dgm:pt>
    <dgm:pt modelId="{4681BEB0-21F1-4A6A-B50E-E0B2374C83C3}" type="parTrans" cxnId="{3B8AF1C2-617E-4E30-9AE0-495C29374FD7}">
      <dgm:prSet/>
      <dgm:spPr/>
      <dgm:t>
        <a:bodyPr/>
        <a:lstStyle/>
        <a:p>
          <a:endParaRPr lang="da-DK"/>
        </a:p>
      </dgm:t>
    </dgm:pt>
    <dgm:pt modelId="{ED77492E-A1DA-4F61-BCF4-8711E4DADA48}" type="sibTrans" cxnId="{3B8AF1C2-617E-4E30-9AE0-495C29374FD7}">
      <dgm:prSet/>
      <dgm:spPr/>
      <dgm:t>
        <a:bodyPr/>
        <a:lstStyle/>
        <a:p>
          <a:endParaRPr lang="da-DK"/>
        </a:p>
      </dgm:t>
    </dgm:pt>
    <dgm:pt modelId="{A8BCD463-BB9E-439A-92D7-1EC927F24B49}">
      <dgm:prSet phldrT="[Tekst]" custT="1"/>
      <dgm:spPr/>
      <dgm:t>
        <a:bodyPr/>
        <a:lstStyle/>
        <a:p>
          <a:r>
            <a:rPr lang="da-DK" sz="2000" dirty="0" err="1" smtClean="0"/>
            <a:t>Trans-port</a:t>
          </a:r>
          <a:endParaRPr lang="da-DK" sz="2000" dirty="0"/>
        </a:p>
      </dgm:t>
    </dgm:pt>
    <dgm:pt modelId="{2B45777C-28D0-4E3B-A189-937C6820898A}" type="parTrans" cxnId="{18BAAC2E-FAAA-4DE4-96DB-4B3FF018F4C3}">
      <dgm:prSet/>
      <dgm:spPr/>
      <dgm:t>
        <a:bodyPr/>
        <a:lstStyle/>
        <a:p>
          <a:endParaRPr lang="da-DK"/>
        </a:p>
      </dgm:t>
    </dgm:pt>
    <dgm:pt modelId="{73690372-DF79-40DF-8E9E-A81B5EEC205A}" type="sibTrans" cxnId="{18BAAC2E-FAAA-4DE4-96DB-4B3FF018F4C3}">
      <dgm:prSet/>
      <dgm:spPr/>
      <dgm:t>
        <a:bodyPr/>
        <a:lstStyle/>
        <a:p>
          <a:endParaRPr lang="da-DK"/>
        </a:p>
      </dgm:t>
    </dgm:pt>
    <dgm:pt modelId="{18B13CC0-18A9-44DB-B8DA-7B790CFD802A}">
      <dgm:prSet phldrT="[Tekst]" custT="1"/>
      <dgm:spPr/>
      <dgm:t>
        <a:bodyPr/>
        <a:lstStyle/>
        <a:p>
          <a:r>
            <a:rPr lang="da-DK" sz="2000" dirty="0" smtClean="0"/>
            <a:t>Opvarmning</a:t>
          </a:r>
          <a:endParaRPr lang="da-DK" sz="2000" dirty="0"/>
        </a:p>
      </dgm:t>
    </dgm:pt>
    <dgm:pt modelId="{5F1D74C1-30F8-41A6-BEB9-C7F800DABDB2}" type="parTrans" cxnId="{B30D6945-F3C4-4366-967C-BF7FCF819943}">
      <dgm:prSet/>
      <dgm:spPr/>
      <dgm:t>
        <a:bodyPr/>
        <a:lstStyle/>
        <a:p>
          <a:endParaRPr lang="da-DK"/>
        </a:p>
      </dgm:t>
    </dgm:pt>
    <dgm:pt modelId="{D5F1A840-1A58-471E-894B-F6EB19E4040F}" type="sibTrans" cxnId="{B30D6945-F3C4-4366-967C-BF7FCF819943}">
      <dgm:prSet/>
      <dgm:spPr/>
      <dgm:t>
        <a:bodyPr/>
        <a:lstStyle/>
        <a:p>
          <a:endParaRPr lang="da-DK"/>
        </a:p>
      </dgm:t>
    </dgm:pt>
    <dgm:pt modelId="{8CE09299-30A6-4531-A933-262F984F7C92}" type="pres">
      <dgm:prSet presAssocID="{70A2F304-6D02-49C6-917A-3F5B3B039B15}" presName="CompostProcess" presStyleCnt="0">
        <dgm:presLayoutVars>
          <dgm:dir/>
          <dgm:resizeHandles val="exact"/>
        </dgm:presLayoutVars>
      </dgm:prSet>
      <dgm:spPr/>
    </dgm:pt>
    <dgm:pt modelId="{E6172B04-7C1A-4F47-AC37-ADC374BC93FC}" type="pres">
      <dgm:prSet presAssocID="{70A2F304-6D02-49C6-917A-3F5B3B039B15}" presName="arrow" presStyleLbl="bgShp" presStyleIdx="0" presStyleCnt="1"/>
      <dgm:spPr/>
    </dgm:pt>
    <dgm:pt modelId="{1932EDDD-47AC-4732-937F-C0892E34371B}" type="pres">
      <dgm:prSet presAssocID="{70A2F304-6D02-49C6-917A-3F5B3B039B15}" presName="linearProcess" presStyleCnt="0"/>
      <dgm:spPr/>
    </dgm:pt>
    <dgm:pt modelId="{49648E8A-2B82-4A21-8E3C-8DDDBDAAD763}" type="pres">
      <dgm:prSet presAssocID="{B3B121CB-4036-4170-BC1A-48E45627A57A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D255C72-5684-40DA-97E2-1B2F5565EAB0}" type="pres">
      <dgm:prSet presAssocID="{BC9E8843-1AF9-43B5-9503-9BE29A4CE12A}" presName="sibTrans" presStyleCnt="0"/>
      <dgm:spPr/>
    </dgm:pt>
    <dgm:pt modelId="{B146E473-BC38-40C4-9722-E0A5E323B0D5}" type="pres">
      <dgm:prSet presAssocID="{A6A2FE84-116E-49AB-A002-4D9D309E72B0}" presName="textNode" presStyleLbl="node1" presStyleIdx="1" presStyleCnt="8" custScaleX="121928" custLinFactNeighborX="3533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3F52E12-FE41-4476-A34A-442CDF9FE1B6}" type="pres">
      <dgm:prSet presAssocID="{A8DB538A-116C-46C8-BC7B-95D0CF2616EE}" presName="sibTrans" presStyleCnt="0"/>
      <dgm:spPr/>
    </dgm:pt>
    <dgm:pt modelId="{80B59C81-5B71-4B95-A362-A5D2A35F6F8A}" type="pres">
      <dgm:prSet presAssocID="{AB376F6C-8C10-4244-93FF-7CB5431A4409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C990486-4BD7-40B0-800A-3EE4415C1118}" type="pres">
      <dgm:prSet presAssocID="{EFD9F963-82F0-401D-9834-D19FEB324B5D}" presName="sibTrans" presStyleCnt="0"/>
      <dgm:spPr/>
    </dgm:pt>
    <dgm:pt modelId="{EBED16E0-C2B6-43AF-9497-DD864BF33AD1}" type="pres">
      <dgm:prSet presAssocID="{71E6AA3A-2A30-47EB-973B-EDF797148039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E6E4CA9-0758-4EA0-9902-6085136897AB}" type="pres">
      <dgm:prSet presAssocID="{977F7FF1-3C0A-464F-8ACE-08A58404F0E6}" presName="sibTrans" presStyleCnt="0"/>
      <dgm:spPr/>
    </dgm:pt>
    <dgm:pt modelId="{CE375C44-0CD8-4844-9E9D-C27AA2D7837D}" type="pres">
      <dgm:prSet presAssocID="{EB005297-FF6E-403B-8D12-AB1BC95AB5B6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D7C1931-3638-4EA9-8BAC-74C6F39F81B7}" type="pres">
      <dgm:prSet presAssocID="{6ADE216E-6357-43F8-BE91-7292F8FFF16C}" presName="sibTrans" presStyleCnt="0"/>
      <dgm:spPr/>
    </dgm:pt>
    <dgm:pt modelId="{5034D99D-15C5-49BF-AF2E-B4348F5F58FF}" type="pres">
      <dgm:prSet presAssocID="{16844987-396C-4542-8521-942C4DFBFEE7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48154E9-C8A8-44BA-B579-E184F18AEB59}" type="pres">
      <dgm:prSet presAssocID="{ED77492E-A1DA-4F61-BCF4-8711E4DADA48}" presName="sibTrans" presStyleCnt="0"/>
      <dgm:spPr/>
    </dgm:pt>
    <dgm:pt modelId="{2CEF74E0-2447-4735-9FD9-AFF74D93351A}" type="pres">
      <dgm:prSet presAssocID="{A8BCD463-BB9E-439A-92D7-1EC927F24B49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7187C51-42DD-4047-BB49-D1286FCC97AD}" type="pres">
      <dgm:prSet presAssocID="{73690372-DF79-40DF-8E9E-A81B5EEC205A}" presName="sibTrans" presStyleCnt="0"/>
      <dgm:spPr/>
    </dgm:pt>
    <dgm:pt modelId="{8D462B97-7A71-4F8B-85A8-F3C6613BA2BE}" type="pres">
      <dgm:prSet presAssocID="{18B13CC0-18A9-44DB-B8DA-7B790CFD802A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4FC4CCAB-AE11-4655-AAA5-60367A0E384D}" type="presOf" srcId="{18B13CC0-18A9-44DB-B8DA-7B790CFD802A}" destId="{8D462B97-7A71-4F8B-85A8-F3C6613BA2BE}" srcOrd="0" destOrd="0" presId="urn:microsoft.com/office/officeart/2005/8/layout/hProcess9"/>
    <dgm:cxn modelId="{3B8AF1C2-617E-4E30-9AE0-495C29374FD7}" srcId="{70A2F304-6D02-49C6-917A-3F5B3B039B15}" destId="{16844987-396C-4542-8521-942C4DFBFEE7}" srcOrd="5" destOrd="0" parTransId="{4681BEB0-21F1-4A6A-B50E-E0B2374C83C3}" sibTransId="{ED77492E-A1DA-4F61-BCF4-8711E4DADA48}"/>
    <dgm:cxn modelId="{D243962B-CC91-4602-ACE0-18CB6E41F6E0}" srcId="{70A2F304-6D02-49C6-917A-3F5B3B039B15}" destId="{EB005297-FF6E-403B-8D12-AB1BC95AB5B6}" srcOrd="4" destOrd="0" parTransId="{53995A30-69D5-4D53-94B4-7CEDD93CE253}" sibTransId="{6ADE216E-6357-43F8-BE91-7292F8FFF16C}"/>
    <dgm:cxn modelId="{447C5364-7493-4DA5-AAF4-9CC45B543C00}" type="presOf" srcId="{16844987-396C-4542-8521-942C4DFBFEE7}" destId="{5034D99D-15C5-49BF-AF2E-B4348F5F58FF}" srcOrd="0" destOrd="0" presId="urn:microsoft.com/office/officeart/2005/8/layout/hProcess9"/>
    <dgm:cxn modelId="{7F840D6C-D3B9-4BD0-81AB-356499504C45}" srcId="{70A2F304-6D02-49C6-917A-3F5B3B039B15}" destId="{B3B121CB-4036-4170-BC1A-48E45627A57A}" srcOrd="0" destOrd="0" parTransId="{CB22D0CA-7866-412F-8A9A-26DC0636FA5C}" sibTransId="{BC9E8843-1AF9-43B5-9503-9BE29A4CE12A}"/>
    <dgm:cxn modelId="{E3C0D6A9-E5B0-4D15-98BD-3D6FDC88B2C4}" type="presOf" srcId="{AB376F6C-8C10-4244-93FF-7CB5431A4409}" destId="{80B59C81-5B71-4B95-A362-A5D2A35F6F8A}" srcOrd="0" destOrd="0" presId="urn:microsoft.com/office/officeart/2005/8/layout/hProcess9"/>
    <dgm:cxn modelId="{B30D6945-F3C4-4366-967C-BF7FCF819943}" srcId="{70A2F304-6D02-49C6-917A-3F5B3B039B15}" destId="{18B13CC0-18A9-44DB-B8DA-7B790CFD802A}" srcOrd="7" destOrd="0" parTransId="{5F1D74C1-30F8-41A6-BEB9-C7F800DABDB2}" sibTransId="{D5F1A840-1A58-471E-894B-F6EB19E4040F}"/>
    <dgm:cxn modelId="{D9F3BC8A-324E-4595-8344-20C756AF434C}" srcId="{70A2F304-6D02-49C6-917A-3F5B3B039B15}" destId="{A6A2FE84-116E-49AB-A002-4D9D309E72B0}" srcOrd="1" destOrd="0" parTransId="{41CAA3F4-D79D-4962-AFAA-BE499AD3E7EE}" sibTransId="{A8DB538A-116C-46C8-BC7B-95D0CF2616EE}"/>
    <dgm:cxn modelId="{08C82E78-AE1D-4C73-BC56-06A1BC907A60}" type="presOf" srcId="{70A2F304-6D02-49C6-917A-3F5B3B039B15}" destId="{8CE09299-30A6-4531-A933-262F984F7C92}" srcOrd="0" destOrd="0" presId="urn:microsoft.com/office/officeart/2005/8/layout/hProcess9"/>
    <dgm:cxn modelId="{5E22F81B-29C8-4B8F-9724-E4FD28E6FBAD}" type="presOf" srcId="{EB005297-FF6E-403B-8D12-AB1BC95AB5B6}" destId="{CE375C44-0CD8-4844-9E9D-C27AA2D7837D}" srcOrd="0" destOrd="0" presId="urn:microsoft.com/office/officeart/2005/8/layout/hProcess9"/>
    <dgm:cxn modelId="{9BF1209F-E7D5-4C67-9C00-1B514AF48067}" type="presOf" srcId="{71E6AA3A-2A30-47EB-973B-EDF797148039}" destId="{EBED16E0-C2B6-43AF-9497-DD864BF33AD1}" srcOrd="0" destOrd="0" presId="urn:microsoft.com/office/officeart/2005/8/layout/hProcess9"/>
    <dgm:cxn modelId="{548CAF42-8337-436E-9C6F-5F6AD30F69C4}" type="presOf" srcId="{B3B121CB-4036-4170-BC1A-48E45627A57A}" destId="{49648E8A-2B82-4A21-8E3C-8DDDBDAAD763}" srcOrd="0" destOrd="0" presId="urn:microsoft.com/office/officeart/2005/8/layout/hProcess9"/>
    <dgm:cxn modelId="{86640AA7-B257-4A6C-97DC-33F0EE60CE05}" srcId="{70A2F304-6D02-49C6-917A-3F5B3B039B15}" destId="{AB376F6C-8C10-4244-93FF-7CB5431A4409}" srcOrd="2" destOrd="0" parTransId="{9843C2D0-0B14-484E-AA40-C376CA7DC5E3}" sibTransId="{EFD9F963-82F0-401D-9834-D19FEB324B5D}"/>
    <dgm:cxn modelId="{C74AA067-7D8A-45D3-BC70-AE3FB492776E}" type="presOf" srcId="{A6A2FE84-116E-49AB-A002-4D9D309E72B0}" destId="{B146E473-BC38-40C4-9722-E0A5E323B0D5}" srcOrd="0" destOrd="0" presId="urn:microsoft.com/office/officeart/2005/8/layout/hProcess9"/>
    <dgm:cxn modelId="{A78C4584-BDEE-47A7-AF5B-AEE7CB935140}" srcId="{70A2F304-6D02-49C6-917A-3F5B3B039B15}" destId="{71E6AA3A-2A30-47EB-973B-EDF797148039}" srcOrd="3" destOrd="0" parTransId="{F5E015F3-9FF2-4628-8F00-269BBB689828}" sibTransId="{977F7FF1-3C0A-464F-8ACE-08A58404F0E6}"/>
    <dgm:cxn modelId="{18BAAC2E-FAAA-4DE4-96DB-4B3FF018F4C3}" srcId="{70A2F304-6D02-49C6-917A-3F5B3B039B15}" destId="{A8BCD463-BB9E-439A-92D7-1EC927F24B49}" srcOrd="6" destOrd="0" parTransId="{2B45777C-28D0-4E3B-A189-937C6820898A}" sibTransId="{73690372-DF79-40DF-8E9E-A81B5EEC205A}"/>
    <dgm:cxn modelId="{18BE5217-2904-440A-A246-75B7C8BDD440}" type="presOf" srcId="{A8BCD463-BB9E-439A-92D7-1EC927F24B49}" destId="{2CEF74E0-2447-4735-9FD9-AFF74D93351A}" srcOrd="0" destOrd="0" presId="urn:microsoft.com/office/officeart/2005/8/layout/hProcess9"/>
    <dgm:cxn modelId="{6EF9BC0B-6F13-4624-A4CF-6465E72C5212}" type="presParOf" srcId="{8CE09299-30A6-4531-A933-262F984F7C92}" destId="{E6172B04-7C1A-4F47-AC37-ADC374BC93FC}" srcOrd="0" destOrd="0" presId="urn:microsoft.com/office/officeart/2005/8/layout/hProcess9"/>
    <dgm:cxn modelId="{1FC70B40-96F1-404B-90D6-9B7449CAF26D}" type="presParOf" srcId="{8CE09299-30A6-4531-A933-262F984F7C92}" destId="{1932EDDD-47AC-4732-937F-C0892E34371B}" srcOrd="1" destOrd="0" presId="urn:microsoft.com/office/officeart/2005/8/layout/hProcess9"/>
    <dgm:cxn modelId="{4C62BC2C-9859-4E64-91CA-8C2017FEB323}" type="presParOf" srcId="{1932EDDD-47AC-4732-937F-C0892E34371B}" destId="{49648E8A-2B82-4A21-8E3C-8DDDBDAAD763}" srcOrd="0" destOrd="0" presId="urn:microsoft.com/office/officeart/2005/8/layout/hProcess9"/>
    <dgm:cxn modelId="{A04D01ED-9AD8-4D50-A573-1975D475E885}" type="presParOf" srcId="{1932EDDD-47AC-4732-937F-C0892E34371B}" destId="{6D255C72-5684-40DA-97E2-1B2F5565EAB0}" srcOrd="1" destOrd="0" presId="urn:microsoft.com/office/officeart/2005/8/layout/hProcess9"/>
    <dgm:cxn modelId="{2A33AED3-0E8A-4BD5-BEA0-102AB2DB8678}" type="presParOf" srcId="{1932EDDD-47AC-4732-937F-C0892E34371B}" destId="{B146E473-BC38-40C4-9722-E0A5E323B0D5}" srcOrd="2" destOrd="0" presId="urn:microsoft.com/office/officeart/2005/8/layout/hProcess9"/>
    <dgm:cxn modelId="{29A3F067-F744-46FB-B02E-BAC9C74D5DDD}" type="presParOf" srcId="{1932EDDD-47AC-4732-937F-C0892E34371B}" destId="{73F52E12-FE41-4476-A34A-442CDF9FE1B6}" srcOrd="3" destOrd="0" presId="urn:microsoft.com/office/officeart/2005/8/layout/hProcess9"/>
    <dgm:cxn modelId="{C9B7A67A-004C-4239-A53A-F0BEA5A10CE1}" type="presParOf" srcId="{1932EDDD-47AC-4732-937F-C0892E34371B}" destId="{80B59C81-5B71-4B95-A362-A5D2A35F6F8A}" srcOrd="4" destOrd="0" presId="urn:microsoft.com/office/officeart/2005/8/layout/hProcess9"/>
    <dgm:cxn modelId="{007F97BE-51C2-4A97-841B-1109117D4C69}" type="presParOf" srcId="{1932EDDD-47AC-4732-937F-C0892E34371B}" destId="{BC990486-4BD7-40B0-800A-3EE4415C1118}" srcOrd="5" destOrd="0" presId="urn:microsoft.com/office/officeart/2005/8/layout/hProcess9"/>
    <dgm:cxn modelId="{AF75B6FD-87C2-4DDF-BDFA-119E314C003B}" type="presParOf" srcId="{1932EDDD-47AC-4732-937F-C0892E34371B}" destId="{EBED16E0-C2B6-43AF-9497-DD864BF33AD1}" srcOrd="6" destOrd="0" presId="urn:microsoft.com/office/officeart/2005/8/layout/hProcess9"/>
    <dgm:cxn modelId="{21A589E1-61DF-4E2C-868A-AC4291EFD5BA}" type="presParOf" srcId="{1932EDDD-47AC-4732-937F-C0892E34371B}" destId="{DE6E4CA9-0758-4EA0-9902-6085136897AB}" srcOrd="7" destOrd="0" presId="urn:microsoft.com/office/officeart/2005/8/layout/hProcess9"/>
    <dgm:cxn modelId="{29734E2F-0FD7-490D-8E51-CAFBA342FA8C}" type="presParOf" srcId="{1932EDDD-47AC-4732-937F-C0892E34371B}" destId="{CE375C44-0CD8-4844-9E9D-C27AA2D7837D}" srcOrd="8" destOrd="0" presId="urn:microsoft.com/office/officeart/2005/8/layout/hProcess9"/>
    <dgm:cxn modelId="{160FB154-8AC4-461E-810C-3AC7552E961E}" type="presParOf" srcId="{1932EDDD-47AC-4732-937F-C0892E34371B}" destId="{AD7C1931-3638-4EA9-8BAC-74C6F39F81B7}" srcOrd="9" destOrd="0" presId="urn:microsoft.com/office/officeart/2005/8/layout/hProcess9"/>
    <dgm:cxn modelId="{4208D191-2650-4E0F-A035-7EEBCE44D909}" type="presParOf" srcId="{1932EDDD-47AC-4732-937F-C0892E34371B}" destId="{5034D99D-15C5-49BF-AF2E-B4348F5F58FF}" srcOrd="10" destOrd="0" presId="urn:microsoft.com/office/officeart/2005/8/layout/hProcess9"/>
    <dgm:cxn modelId="{7DCE985B-282E-4DCB-8BDD-26AB39668709}" type="presParOf" srcId="{1932EDDD-47AC-4732-937F-C0892E34371B}" destId="{748154E9-C8A8-44BA-B579-E184F18AEB59}" srcOrd="11" destOrd="0" presId="urn:microsoft.com/office/officeart/2005/8/layout/hProcess9"/>
    <dgm:cxn modelId="{B05689B4-F4D3-4FDE-AC92-0351C213B40A}" type="presParOf" srcId="{1932EDDD-47AC-4732-937F-C0892E34371B}" destId="{2CEF74E0-2447-4735-9FD9-AFF74D93351A}" srcOrd="12" destOrd="0" presId="urn:microsoft.com/office/officeart/2005/8/layout/hProcess9"/>
    <dgm:cxn modelId="{10241A6D-E1AC-433A-9B65-5B070A543ED1}" type="presParOf" srcId="{1932EDDD-47AC-4732-937F-C0892E34371B}" destId="{A7187C51-42DD-4047-BB49-D1286FCC97AD}" srcOrd="13" destOrd="0" presId="urn:microsoft.com/office/officeart/2005/8/layout/hProcess9"/>
    <dgm:cxn modelId="{AEAEF87A-F802-423E-857A-8D52FBAE53A9}" type="presParOf" srcId="{1932EDDD-47AC-4732-937F-C0892E34371B}" destId="{8D462B97-7A71-4F8B-85A8-F3C6613BA2BE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72B04-7C1A-4F47-AC37-ADC374BC93FC}">
      <dsp:nvSpPr>
        <dsp:cNvPr id="0" name=""/>
        <dsp:cNvSpPr/>
      </dsp:nvSpPr>
      <dsp:spPr>
        <a:xfrm>
          <a:off x="671104" y="0"/>
          <a:ext cx="7605848" cy="43688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48E8A-2B82-4A21-8E3C-8DDDBDAAD763}">
      <dsp:nvSpPr>
        <dsp:cNvPr id="0" name=""/>
        <dsp:cNvSpPr/>
      </dsp:nvSpPr>
      <dsp:spPr>
        <a:xfrm>
          <a:off x="2020" y="1310640"/>
          <a:ext cx="952915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Modtagelse</a:t>
          </a:r>
          <a:endParaRPr lang="da-DK" sz="2000" kern="1200" dirty="0"/>
        </a:p>
      </dsp:txBody>
      <dsp:txXfrm>
        <a:off x="48537" y="1357157"/>
        <a:ext cx="859881" cy="1654486"/>
      </dsp:txXfrm>
    </dsp:sp>
    <dsp:sp modelId="{B146E473-BC38-40C4-9722-E0A5E323B0D5}">
      <dsp:nvSpPr>
        <dsp:cNvPr id="0" name=""/>
        <dsp:cNvSpPr/>
      </dsp:nvSpPr>
      <dsp:spPr>
        <a:xfrm>
          <a:off x="1169869" y="1310640"/>
          <a:ext cx="1161870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err="1" smtClean="0"/>
            <a:t>Tilbered-ning</a:t>
          </a:r>
          <a:endParaRPr lang="da-DK" sz="2000" kern="1200" dirty="0"/>
        </a:p>
      </dsp:txBody>
      <dsp:txXfrm>
        <a:off x="1226587" y="1367358"/>
        <a:ext cx="1048434" cy="1634084"/>
      </dsp:txXfrm>
    </dsp:sp>
    <dsp:sp modelId="{80B59C81-5B71-4B95-A362-A5D2A35F6F8A}">
      <dsp:nvSpPr>
        <dsp:cNvPr id="0" name=""/>
        <dsp:cNvSpPr/>
      </dsp:nvSpPr>
      <dsp:spPr>
        <a:xfrm>
          <a:off x="2434445" y="1310640"/>
          <a:ext cx="952915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Varmebehandling</a:t>
          </a:r>
          <a:endParaRPr lang="da-DK" sz="2000" kern="1200" dirty="0"/>
        </a:p>
      </dsp:txBody>
      <dsp:txXfrm>
        <a:off x="2480962" y="1357157"/>
        <a:ext cx="859881" cy="1654486"/>
      </dsp:txXfrm>
    </dsp:sp>
    <dsp:sp modelId="{EBED16E0-C2B6-43AF-9497-DD864BF33AD1}">
      <dsp:nvSpPr>
        <dsp:cNvPr id="0" name=""/>
        <dsp:cNvSpPr/>
      </dsp:nvSpPr>
      <dsp:spPr>
        <a:xfrm>
          <a:off x="3546180" y="1310640"/>
          <a:ext cx="952915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Ned-køling</a:t>
          </a:r>
          <a:endParaRPr lang="da-DK" sz="2000" kern="1200" dirty="0"/>
        </a:p>
      </dsp:txBody>
      <dsp:txXfrm>
        <a:off x="3592697" y="1357157"/>
        <a:ext cx="859881" cy="1654486"/>
      </dsp:txXfrm>
    </dsp:sp>
    <dsp:sp modelId="{CE375C44-0CD8-4844-9E9D-C27AA2D7837D}">
      <dsp:nvSpPr>
        <dsp:cNvPr id="0" name=""/>
        <dsp:cNvSpPr/>
      </dsp:nvSpPr>
      <dsp:spPr>
        <a:xfrm>
          <a:off x="4657915" y="1310640"/>
          <a:ext cx="952915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err="1" smtClean="0"/>
            <a:t>Pak-ning</a:t>
          </a:r>
          <a:endParaRPr lang="da-DK" sz="2000" kern="1200" dirty="0"/>
        </a:p>
      </dsp:txBody>
      <dsp:txXfrm>
        <a:off x="4704432" y="1357157"/>
        <a:ext cx="859881" cy="1654486"/>
      </dsp:txXfrm>
    </dsp:sp>
    <dsp:sp modelId="{5034D99D-15C5-49BF-AF2E-B4348F5F58FF}">
      <dsp:nvSpPr>
        <dsp:cNvPr id="0" name=""/>
        <dsp:cNvSpPr/>
      </dsp:nvSpPr>
      <dsp:spPr>
        <a:xfrm>
          <a:off x="5769650" y="1310640"/>
          <a:ext cx="952915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Mærkning</a:t>
          </a:r>
          <a:endParaRPr lang="da-DK" sz="2000" kern="1200" dirty="0"/>
        </a:p>
      </dsp:txBody>
      <dsp:txXfrm>
        <a:off x="5816167" y="1357157"/>
        <a:ext cx="859881" cy="1654486"/>
      </dsp:txXfrm>
    </dsp:sp>
    <dsp:sp modelId="{2CEF74E0-2447-4735-9FD9-AFF74D93351A}">
      <dsp:nvSpPr>
        <dsp:cNvPr id="0" name=""/>
        <dsp:cNvSpPr/>
      </dsp:nvSpPr>
      <dsp:spPr>
        <a:xfrm>
          <a:off x="6881385" y="1310640"/>
          <a:ext cx="952915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err="1" smtClean="0"/>
            <a:t>Trans-port</a:t>
          </a:r>
          <a:endParaRPr lang="da-DK" sz="2000" kern="1200" dirty="0"/>
        </a:p>
      </dsp:txBody>
      <dsp:txXfrm>
        <a:off x="6927902" y="1357157"/>
        <a:ext cx="859881" cy="1654486"/>
      </dsp:txXfrm>
    </dsp:sp>
    <dsp:sp modelId="{8D462B97-7A71-4F8B-85A8-F3C6613BA2BE}">
      <dsp:nvSpPr>
        <dsp:cNvPr id="0" name=""/>
        <dsp:cNvSpPr/>
      </dsp:nvSpPr>
      <dsp:spPr>
        <a:xfrm>
          <a:off x="7993120" y="1310640"/>
          <a:ext cx="952915" cy="174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Opvarmning</a:t>
          </a:r>
          <a:endParaRPr lang="da-DK" sz="2000" kern="1200" dirty="0"/>
        </a:p>
      </dsp:txBody>
      <dsp:txXfrm>
        <a:off x="8039637" y="1357157"/>
        <a:ext cx="859881" cy="1654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7330C-A301-4C6A-AA5B-AC2C3CD466F6}" type="datetimeFigureOut">
              <a:rPr lang="da-DK" smtClean="0"/>
              <a:t>16-03-2016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F8206-C1FD-4ABE-B8C8-83CA7ECF7A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214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BDD41-0265-4061-B89A-EC1DDACD7C36}" type="datetimeFigureOut">
              <a:rPr lang="da-DK" smtClean="0"/>
              <a:pPr/>
              <a:t>16-03-2016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EA5F-A525-49C8-B15C-498C8A89109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79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1EA5F-A525-49C8-B15C-498C8A891090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235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1EA5F-A525-49C8-B15C-498C8A891090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235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Infektion – hvor fødevaren</a:t>
            </a:r>
            <a:r>
              <a:rPr lang="da-DK" baseline="0" dirty="0" smtClean="0"/>
              <a:t> optræder som bærer af det levende smitstof, man bliver syg af, at mikroorganismen formere sig</a:t>
            </a:r>
          </a:p>
          <a:p>
            <a:r>
              <a:rPr lang="da-DK" baseline="0" dirty="0" smtClean="0"/>
              <a:t>Forgiftning- fødevaren indeholder et giftstof, som er dannet af mikroorganismen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1EA5F-A525-49C8-B15C-498C8A891090}" type="slidenum">
              <a:rPr lang="da-DK" smtClean="0"/>
              <a:pPr/>
              <a:t>82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835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smtClean="0"/>
              <a:t>Producenten kan nøjes med at skrive "vegetabilsk olie" eller</a:t>
            </a:r>
          </a:p>
          <a:p>
            <a:pPr eaLnBrk="1" hangingPunct="1"/>
            <a:r>
              <a:rPr lang="da-DK" smtClean="0"/>
              <a:t>"vegetabilsk fedt" i ingredienslisten og behøver ikke at</a:t>
            </a:r>
          </a:p>
          <a:p>
            <a:pPr eaLnBrk="1" hangingPunct="1"/>
            <a:r>
              <a:rPr lang="da-DK" smtClean="0"/>
              <a:t>angive, at det stammer fra soja. Der er ikke rester af sojaprotein</a:t>
            </a:r>
          </a:p>
          <a:p>
            <a:pPr eaLnBrk="1" hangingPunct="1"/>
            <a:r>
              <a:rPr lang="da-DK" smtClean="0"/>
              <a:t>tilbage, når olien er fuldstændig raffineret, og den</a:t>
            </a:r>
          </a:p>
          <a:p>
            <a:pPr eaLnBrk="1" hangingPunct="1"/>
            <a:r>
              <a:rPr lang="da-DK" smtClean="0"/>
              <a:t>kan derfor spises af mennesker med sojaallergi.</a:t>
            </a:r>
          </a:p>
        </p:txBody>
      </p:sp>
      <p:sp>
        <p:nvSpPr>
          <p:cNvPr id="8909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9pPr>
          </a:lstStyle>
          <a:p>
            <a:pPr eaLnBrk="1" hangingPunct="1"/>
            <a:fld id="{75B5E925-D2B5-4E71-BE15-F97437FB2FB2}" type="slidenum">
              <a:rPr lang="da-DK" smtClean="0"/>
              <a:pPr eaLnBrk="1" hangingPunct="1"/>
              <a:t>151</a:t>
            </a:fld>
            <a:endParaRPr 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URBOX1047158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03200" y="-212725"/>
            <a:ext cx="11214100" cy="748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forside_orange.wm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39750" y="-212725"/>
            <a:ext cx="80645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/>
          <p:nvPr userDrawn="1"/>
        </p:nvSpPr>
        <p:spPr>
          <a:xfrm>
            <a:off x="0" y="5618163"/>
            <a:ext cx="9144000" cy="12398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14" descr="del af 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44513" y="6426200"/>
            <a:ext cx="95408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Logo_orange.wm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35813" y="5753100"/>
            <a:ext cx="14684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100" y="584200"/>
            <a:ext cx="5029200" cy="284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100" y="3724275"/>
            <a:ext cx="5029200" cy="8509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subtitle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981200" y="6445250"/>
            <a:ext cx="1409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35D7D-2688-4AF0-B28D-A314EA54DB83}" type="datetime1">
              <a:rPr lang="da-DK" smtClean="0"/>
              <a:t>16-03-2016</a:t>
            </a:fld>
            <a:endParaRPr lang="da-DK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0900" y="64452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EBF08-E805-4185-813A-E8736A8102A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CFDF0-35E5-4827-9284-1A266246951D}" type="datetime1">
              <a:rPr lang="da-DK" smtClean="0"/>
              <a:t>16-03-2016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CE1AF-4853-4E30-82CE-0D328003FDE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7800" y="1879600"/>
            <a:ext cx="2057400" cy="3890963"/>
          </a:xfrm>
        </p:spPr>
        <p:txBody>
          <a:bodyPr vert="eaVert"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79600"/>
            <a:ext cx="5689600" cy="3890963"/>
          </a:xfrm>
        </p:spPr>
        <p:txBody>
          <a:bodyPr vert="eaVert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A89DB-E084-49EE-A97E-0997476BCFB9}" type="datetime1">
              <a:rPr lang="da-DK" smtClean="0"/>
              <a:t>16-03-2016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87910-2A98-45E3-A449-9E16E22F4FA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50EF9-F6C2-41AD-8F29-A113E24B02CB}" type="datetime1">
              <a:rPr lang="da-DK" smtClean="0"/>
              <a:t>16-03-2016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A95F3-43E7-4648-9843-868E36EE7D5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700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99469-B452-47DB-93B1-52841803B94A}" type="datetime1">
              <a:rPr lang="da-DK" smtClean="0"/>
              <a:t>16-03-2016</a:t>
            </a:fld>
            <a:endParaRPr lang="da-DK"/>
          </a:p>
        </p:txBody>
      </p:sp>
      <p:sp>
        <p:nvSpPr>
          <p:cNvPr id="7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96E0-DF7D-4529-AE5E-CB1CA13F5CF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011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el og tekst over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C0C2-362A-46FE-9995-EC02805380B4}" type="datetime1">
              <a:rPr lang="da-DK" smtClean="0"/>
              <a:t>16-03-2016</a:t>
            </a:fld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CE5C7-7ECB-4D18-B699-F2F56AB10F9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FA5E-4324-4BD4-AC6A-D4DC930D4A6F}" type="datetime1">
              <a:rPr lang="da-DK" smtClean="0"/>
              <a:t>16-03-2016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2374-2A9F-4D9D-9955-A02A5D96C3BA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8000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08201"/>
            <a:ext cx="7785100" cy="3937000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E661B-D9CA-425E-87B6-B92157EE6E53}" type="datetime1">
              <a:rPr lang="da-DK" smtClean="0"/>
              <a:t>16-03-2016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0A63-9651-4C10-911B-0C3D3EA038E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DCF3-E11D-4235-9813-3BBAE2F6D4B3}" type="datetime1">
              <a:rPr lang="da-DK" smtClean="0"/>
              <a:t>16-03-2016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21A59-AA07-45C2-B349-5FB2D361449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892300"/>
            <a:ext cx="3822700" cy="3894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92300"/>
            <a:ext cx="3835400" cy="3894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1BCD3-FA0D-4E1C-8C8E-7531C5344C3C}" type="datetime1">
              <a:rPr lang="da-DK" smtClean="0"/>
              <a:t>16-03-2016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903E-E738-46FA-B812-5E85C5D8642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904128"/>
            <a:ext cx="3824288" cy="560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543890"/>
            <a:ext cx="3824288" cy="3296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4128"/>
            <a:ext cx="3838575" cy="560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43890"/>
            <a:ext cx="3838575" cy="3296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CD74A-DC3B-4625-B074-267BBF7F8629}" type="datetime1">
              <a:rPr lang="da-DK" smtClean="0"/>
              <a:t>16-03-2016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2A3A8-3EBE-4345-BB2C-762909B83C0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AEAE7-1F30-4BCC-B2E8-3EFC77529A65}" type="datetime1">
              <a:rPr lang="da-DK" smtClean="0"/>
              <a:t>16-03-2016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C4193-EB90-4BF0-B1B5-59B45853654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F1800-1500-4D5B-BE49-EFEB8D7B33F5}" type="datetime1">
              <a:rPr lang="da-DK" smtClean="0"/>
              <a:t>16-03-2016</a:t>
            </a:fld>
            <a:endParaRPr lang="da-D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ED98-B66A-4637-8DB4-D2FB75B1069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4587"/>
            <a:ext cx="2821461" cy="9909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1854588"/>
            <a:ext cx="4794250" cy="4000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75387"/>
            <a:ext cx="2821461" cy="26797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CFA74-9382-4B37-BCA6-8AD54C1DB969}" type="datetime1">
              <a:rPr lang="da-DK" smtClean="0"/>
              <a:t>16-03-2016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CF41-8D0A-4189-BC18-8BB6A70DF8F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800600"/>
            <a:ext cx="78105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8500" y="1308099"/>
            <a:ext cx="7810500" cy="34194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8500" y="5367338"/>
            <a:ext cx="78105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7C856-904D-457E-8CCA-1EE77DFEE879}" type="datetime1">
              <a:rPr lang="da-DK" smtClean="0"/>
              <a:t>16-03-2016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4F0D-8A0B-4DEC-AFC7-C349DE505DA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618163"/>
            <a:ext cx="9144000" cy="12398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11" descr="topside_orange.wmf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539750" y="0"/>
            <a:ext cx="80645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73100" y="0"/>
            <a:ext cx="78105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3100" y="1905000"/>
            <a:ext cx="78105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12900" y="6445250"/>
            <a:ext cx="1409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pitchFamily="-109" charset="0"/>
              </a:defRPr>
            </a:lvl1pPr>
          </a:lstStyle>
          <a:p>
            <a:pPr>
              <a:defRPr/>
            </a:pPr>
            <a:fld id="{5DD7B4A3-17CD-436B-9962-D8DE74607145}" type="datetime1">
              <a:rPr lang="da-DK" smtClean="0"/>
              <a:t>16-03-2016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2600" y="64452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pitchFamily="-105" charset="0"/>
                <a:ea typeface="Verdana" pitchFamily="-105" charset="0"/>
                <a:cs typeface="Verdana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7400" y="6445250"/>
            <a:ext cx="1930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pitchFamily="-109" charset="0"/>
              </a:defRPr>
            </a:lvl1pPr>
          </a:lstStyle>
          <a:p>
            <a:pPr>
              <a:defRPr/>
            </a:pPr>
            <a:fld id="{4FD9D101-1EC4-4EB4-A348-FF7D01CF2C5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pic>
        <p:nvPicPr>
          <p:cNvPr id="1033" name="Picture 8" descr="del af logo.wmf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544513" y="6426200"/>
            <a:ext cx="95408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Logo_orange.wmf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35813" y="5753100"/>
            <a:ext cx="14684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2" r:id="rId12"/>
    <p:sldLayoutId id="2147483793" r:id="rId13"/>
    <p:sldLayoutId id="2147483794" r:id="rId14"/>
    <p:sldLayoutId id="2147483795" r:id="rId15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FFFFFF"/>
          </a:solidFill>
          <a:latin typeface="Verdana"/>
          <a:ea typeface="Geneva" pitchFamily="-105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Verdana" pitchFamily="-110" charset="0"/>
          <a:ea typeface="Geneva" pitchFamily="-105" charset="-128"/>
          <a:cs typeface="Verdana" pitchFamily="-109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Verdana" pitchFamily="-110" charset="0"/>
          <a:ea typeface="Geneva" pitchFamily="-105" charset="-128"/>
          <a:cs typeface="Verdana" pitchFamily="-109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Verdana" pitchFamily="-110" charset="0"/>
          <a:ea typeface="Geneva" pitchFamily="-105" charset="-128"/>
          <a:cs typeface="Verdana" pitchFamily="-109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Verdana" pitchFamily="-110" charset="0"/>
          <a:ea typeface="Geneva" pitchFamily="-105" charset="-128"/>
          <a:cs typeface="Verdana" pitchFamily="-109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05" charset="-128"/>
          <a:cs typeface="Geneva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05" charset="-128"/>
          <a:cs typeface="Geneva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05" charset="-128"/>
          <a:cs typeface="Geneva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05" charset="-128"/>
          <a:cs typeface="Geneva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/>
          <a:ea typeface="Geneva" pitchFamily="-105" charset="-128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/>
          <a:ea typeface="Geneva" pitchFamily="-105" charset="-128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/>
          <a:ea typeface="Geneva" pitchFamily="-105" charset="-128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/>
          <a:ea typeface="Geneva" pitchFamily="-105" charset="-128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/>
          <a:ea typeface="Geneva" pitchFamily="-105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www.foedevarestyrelsen.dk/Selvbetjening/Guides/Sider/Saadan-haandterer-du-aeg-i-hjemmet.aspx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vejledninger.foedevarestyrelsen.dk/Selvbetjening/Vejledninger/Hygiejnevejledningen/Film/Sider/Roskildesyge.aspx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foedevarestyrelsen.dk/Foedevarestyrelsens_kampagner/Sider/Kampagne---Skyl-krydderurter-og-salat.aspx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CXD1pyA4M" TargetMode="External"/><Relationship Id="rId2" Type="http://schemas.openxmlformats.org/officeDocument/2006/relationships/hyperlink" Target="https://www.youtube.com/watch?v=5shUoPfV3b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www.foedevarestyrelsen.dk/SiteCollectionDocuments/26_Kampagne/buffet%20kantinen%2019.%20nov.pdf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://www.dr.dk/DR1/hadetgodt/Programmer/2010/20091221102513.htm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www.foedevarestyrelsen.dk/_layouts/Netcompany.FVS0001/Pages/FormView.aspx?XsnLocation=/FormServerTemplates/Egenkontrol.xsnisikoanalys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edevarestyrelsen.dk/fvst_ansvar_opgaver/Sider/Elektronisk-egenkontrol.aspx?Indgang=Kontrol&amp;Indgangsemne=Egenkontrol+generelt&amp;" TargetMode="External"/><Relationship Id="rId3" Type="http://schemas.openxmlformats.org/officeDocument/2006/relationships/hyperlink" Target="http://www.fvst.dk/" TargetMode="External"/><Relationship Id="rId7" Type="http://schemas.openxmlformats.org/officeDocument/2006/relationships/hyperlink" Target="https://www.youtube.com/watch?v=jRdnsN6-kl4" TargetMode="External"/><Relationship Id="rId2" Type="http://schemas.openxmlformats.org/officeDocument/2006/relationships/hyperlink" Target="http://www.e-branchekoden.d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2ZRsmMit28" TargetMode="External"/><Relationship Id="rId5" Type="http://schemas.openxmlformats.org/officeDocument/2006/relationships/hyperlink" Target="https://www.youtube.com/watch?v=QHN8rIoq2RQ" TargetMode="External"/><Relationship Id="rId4" Type="http://schemas.openxmlformats.org/officeDocument/2006/relationships/hyperlink" Target="https://www.youtube.com/watch?v=hvoIiLhvd_Q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mailto:elev1@mercantec.dk" TargetMode="External"/><Relationship Id="rId2" Type="http://schemas.openxmlformats.org/officeDocument/2006/relationships/hyperlink" Target="http://www.e-branchekoden.dk/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foedevarestyrelsen.dk/Selvbetjening/lovstof/Sider/Hygiejneregler.aspx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allergi.astma-allergi.dk/" TargetMode="External"/><Relationship Id="rId2" Type="http://schemas.openxmlformats.org/officeDocument/2006/relationships/hyperlink" Target="http://www.fvst.d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skvalitet.d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fvst.dk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dsmiley.dk/da-DK/index.ht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edevarestyrelsen.dk/Kontrol/Sider/forside.aspx" TargetMode="External"/><Relationship Id="rId2" Type="http://schemas.openxmlformats.org/officeDocument/2006/relationships/hyperlink" Target="http://www.foedevarestyrelsen.dk/Sider/forside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edevarestyrelsen.dk/Nyheder/Aktuelt/Sider/Aktuelt.aspx?N1=Pressemeddelelse&amp;N2=Nyhed&amp;N3=b7598189-2208-48a0-9782-abf12882f74e&amp;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FAKTA_1280X720_2000Kbps.wmv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vejledninger.foedevarestyrelsen.dk/Selvbetjening/Vejledninger/Hygiejnevejledningen/Film/Sider/S%C3%A5dan-vasker-du-h%C3%A6nder.aspx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FAKTA_1280X720_2000Kbps.wm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dk/imgres?imgurl=http://www.fiberclean.dk/images/uni4040.jpg&amp;imgrefurl=http://www.fiberclean.dk/produkt.html&amp;usg=__AwlRT57r7Lhrla1j_jEGrGkIOzc=&amp;h=266&amp;w=400&amp;sz=32&amp;hl=da&amp;start=12&amp;um=1&amp;itbs=1&amp;tbnid=scxh7rwJl7D6mM:&amp;tbnh=82&amp;tbnw=124&amp;prev=/images?q=universalklude&amp;hl=da&amp;rlz=1T4GGLL_daDK352DK353&amp;um=1" TargetMode="External"/><Relationship Id="rId2" Type="http://schemas.openxmlformats.org/officeDocument/2006/relationships/hyperlink" Target="http://www.foedevarestyrelsen.dk/Foedevarestyrelsens_kampagner/Sider/Film-om-hygiejne-i-foedevarevirksomheder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2.ef.dk/hygiejne/index.asp?side=57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si.dk/Smitteberedskab/Sygdomsovervaagning/Sygdomsdata.aspx?sygdomskode=SALM&amp;xaxis=Aar&amp;show=&amp;datatype=Laboratory&amp;extendedfilters=False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546099" y="1959428"/>
            <a:ext cx="5201557" cy="1493955"/>
          </a:xfrm>
        </p:spPr>
        <p:txBody>
          <a:bodyPr/>
          <a:lstStyle/>
          <a:p>
            <a:pPr algn="l"/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dirty="0" smtClean="0"/>
              <a:t>Almen fødevarehygiejne – Certifikat</a:t>
            </a:r>
            <a:br>
              <a:rPr lang="da-DK" dirty="0" smtClean="0"/>
            </a:br>
            <a:r>
              <a:rPr lang="da-DK" dirty="0" smtClean="0"/>
              <a:t>uddannelse</a:t>
            </a:r>
            <a:endParaRPr lang="da-DK" dirty="0" smtClean="0">
              <a:latin typeface="Verdana" pitchFamily="-109" charset="0"/>
              <a:ea typeface="Geneva" pitchFamily="-109" charset="-128"/>
              <a:cs typeface="Verdana" pitchFamily="-109" charset="0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Uddannelse i fødevarehygiejne </a:t>
            </a:r>
            <a:r>
              <a:rPr lang="da-DK" b="1" dirty="0" smtClean="0">
                <a:solidFill>
                  <a:srgbClr val="FF0000"/>
                </a:solidFill>
              </a:rPr>
              <a:t>tidligere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Alle der arbejder med fødevarer, skal være enten: </a:t>
            </a:r>
          </a:p>
          <a:p>
            <a:pPr lvl="1">
              <a:defRPr/>
            </a:pPr>
            <a:r>
              <a:rPr lang="da-DK" dirty="0" smtClean="0"/>
              <a:t>faguddannet indenfor fødevareområdet </a:t>
            </a:r>
            <a:r>
              <a:rPr lang="da-DK" i="1" dirty="0" smtClean="0"/>
              <a:t>el.</a:t>
            </a:r>
          </a:p>
          <a:p>
            <a:pPr lvl="1">
              <a:defRPr/>
            </a:pPr>
            <a:r>
              <a:rPr lang="da-DK" dirty="0" smtClean="0"/>
              <a:t>have et certifikat i fødevarehygiejne </a:t>
            </a:r>
            <a:r>
              <a:rPr lang="da-DK" i="1" dirty="0" smtClean="0"/>
              <a:t>el.</a:t>
            </a:r>
          </a:p>
          <a:p>
            <a:pPr lvl="1">
              <a:defRPr/>
            </a:pPr>
            <a:r>
              <a:rPr lang="da-DK" dirty="0" smtClean="0"/>
              <a:t>have en hygiejnisk viden på et tilsvarende niveau.</a:t>
            </a:r>
          </a:p>
          <a:p>
            <a:pPr lvl="1">
              <a:defRPr/>
            </a:pPr>
            <a:endParaRPr lang="da-DK" dirty="0" smtClean="0"/>
          </a:p>
          <a:p>
            <a:pPr marL="457200" lvl="1" indent="0">
              <a:buFont typeface="Arial" charset="0"/>
              <a:buNone/>
              <a:defRPr/>
            </a:pP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9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 eaLnBrk="1" hangingPunct="1"/>
            <a:r>
              <a:rPr lang="da-DK" altLang="da-DK" sz="4000" b="1" dirty="0" smtClean="0"/>
              <a:t>Behandling af </a:t>
            </a:r>
            <a:r>
              <a:rPr lang="da-DK" altLang="da-DK" b="1" dirty="0" smtClean="0"/>
              <a:t>rå</a:t>
            </a:r>
            <a:r>
              <a:rPr lang="da-DK" altLang="da-DK" sz="4000" b="1" dirty="0" smtClean="0"/>
              <a:t>varer og egenkontrol s.46-75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229600" cy="5357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Råvarer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Opbevaring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Kold/varm produktion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altLang="da-DK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Varmebehandling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Nedkøling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Varmholdning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Genopvarmning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b="1" dirty="0" smtClean="0"/>
              <a:t>Anretning og servering</a:t>
            </a:r>
          </a:p>
          <a:p>
            <a:pPr eaLnBrk="1" hangingPunct="1">
              <a:lnSpc>
                <a:spcPct val="80000"/>
              </a:lnSpc>
            </a:pPr>
            <a:endParaRPr lang="da-DK" altLang="da-DK" sz="2800" dirty="0" smtClean="0"/>
          </a:p>
          <a:p>
            <a:pPr eaLnBrk="1" hangingPunct="1">
              <a:lnSpc>
                <a:spcPct val="80000"/>
              </a:lnSpc>
            </a:pPr>
            <a:endParaRPr lang="da-DK" altLang="da-DK" sz="2800" dirty="0" smtClean="0"/>
          </a:p>
          <a:p>
            <a:pPr eaLnBrk="1" hangingPunct="1">
              <a:lnSpc>
                <a:spcPct val="80000"/>
              </a:lnSpc>
            </a:pPr>
            <a:endParaRPr lang="da-DK" altLang="da-DK" sz="2800" dirty="0" smtClean="0"/>
          </a:p>
        </p:txBody>
      </p:sp>
      <p:pic>
        <p:nvPicPr>
          <p:cNvPr id="108548" name="Picture 5" descr="http://3.bp.blogspot.com/_cR89Z_baGqU/SZKvcb-tudI/AAAAAAAAC14/E_-adTxVB1M/s400/DSC_5258r%C3%A5var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8889" y="1606067"/>
            <a:ext cx="3929619" cy="33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Råvarer </a:t>
            </a:r>
          </a:p>
        </p:txBody>
      </p:sp>
      <p:sp>
        <p:nvSpPr>
          <p:cNvPr id="109571" name="Pladsholder til indhold 2"/>
          <p:cNvSpPr>
            <a:spLocks noGrp="1"/>
          </p:cNvSpPr>
          <p:nvPr>
            <p:ph idx="1"/>
          </p:nvPr>
        </p:nvSpPr>
        <p:spPr>
          <a:xfrm>
            <a:off x="457200" y="1214438"/>
            <a:ext cx="7285512" cy="52149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Kød:</a:t>
            </a:r>
          </a:p>
          <a:p>
            <a:r>
              <a:rPr lang="da-DK" altLang="da-DK" sz="2400" dirty="0" smtClean="0"/>
              <a:t>Mange bakterier på kød, fra dyrs slimhinder, hud og tarme</a:t>
            </a:r>
          </a:p>
          <a:p>
            <a:r>
              <a:rPr lang="da-DK" altLang="da-DK" sz="2400" dirty="0" smtClean="0"/>
              <a:t>Bakterier uden på kødstykker blandes i når kødet hakkes. </a:t>
            </a:r>
          </a:p>
          <a:p>
            <a:r>
              <a:rPr lang="da-DK" altLang="da-DK" sz="2400" dirty="0" smtClean="0"/>
              <a:t>Hakkekød skal  bruges inden for 24 timer og</a:t>
            </a:r>
          </a:p>
          <a:p>
            <a:r>
              <a:rPr lang="da-DK" altLang="da-DK" sz="2400" dirty="0" smtClean="0"/>
              <a:t>Hakkekød skal  gennemsteges </a:t>
            </a:r>
          </a:p>
          <a:p>
            <a:pPr>
              <a:buFont typeface="Arial" charset="0"/>
              <a:buNone/>
            </a:pPr>
            <a:r>
              <a:rPr lang="da-DK" altLang="da-DK" b="1" dirty="0" smtClean="0"/>
              <a:t>Fjerkræ:</a:t>
            </a:r>
          </a:p>
          <a:p>
            <a:r>
              <a:rPr lang="da-DK" altLang="da-DK" sz="2400" dirty="0" smtClean="0"/>
              <a:t>Kan indeholde sygdomsfremkaldende bakterier som Salmonella og </a:t>
            </a:r>
            <a:r>
              <a:rPr lang="da-DK" altLang="da-DK" sz="2400" dirty="0" err="1" smtClean="0"/>
              <a:t>Campylo-bacter</a:t>
            </a:r>
            <a:r>
              <a:rPr lang="da-DK" altLang="da-DK" sz="2400" dirty="0" smtClean="0"/>
              <a:t>. Fjerkræ skal gennemsteges og opnå en kernetemperatur på min. 75 grader</a:t>
            </a:r>
          </a:p>
        </p:txBody>
      </p:sp>
      <p:pic>
        <p:nvPicPr>
          <p:cNvPr id="109572" name="Picture 2" descr="http://www.dr.dk/NR/rdonlyres/ADB7A03C-A209-4CA8-989B-1333AC071765/270438/b810aef53e344d23bb1619dd4646da85_Hakket_k_d_34198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12780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4" descr="http://www.spismest.dk/NR/rdonlyres/72EDF903-3160-4079-833A-0B70F5C9A1B7/0/5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3281" y="4502874"/>
            <a:ext cx="1680719" cy="136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 smtClean="0"/>
              <a:t>Råvarer</a:t>
            </a:r>
          </a:p>
        </p:txBody>
      </p:sp>
      <p:sp>
        <p:nvSpPr>
          <p:cNvPr id="110595" name="Pladsholder til indhold 2"/>
          <p:cNvSpPr>
            <a:spLocks noGrp="1"/>
          </p:cNvSpPr>
          <p:nvPr>
            <p:ph idx="1"/>
          </p:nvPr>
        </p:nvSpPr>
        <p:spPr>
          <a:xfrm>
            <a:off x="457200" y="1278000"/>
            <a:ext cx="7713023" cy="48481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Æg:</a:t>
            </a:r>
          </a:p>
          <a:p>
            <a:r>
              <a:rPr lang="da-DK" altLang="da-DK" sz="2000" dirty="0" smtClean="0"/>
              <a:t>Det ydre på æggeskallen indeholder mange mikroorganismer</a:t>
            </a:r>
          </a:p>
          <a:p>
            <a:r>
              <a:rPr lang="da-DK" altLang="da-DK" sz="2000" dirty="0" smtClean="0"/>
              <a:t>Æggeskallen har et tyndt vokslag, nedbrydes dette ved f. eks skiftevis varme/kulde, skabes der fugtighed og skalle bliver porøs. Mikroorganismer kan da, trænge ind i selve ægget.</a:t>
            </a:r>
          </a:p>
          <a:p>
            <a:r>
              <a:rPr lang="da-DK" sz="2000" i="1" dirty="0" smtClean="0">
                <a:solidFill>
                  <a:srgbClr val="FF0000"/>
                </a:solidFill>
              </a:rPr>
              <a:t>Risikoen for at blive syg af salmonella fra danske æg, man køber i butikkerne, er i dag meget lille. Du kan derfor godt bruge friske rå æg til den hjemmelavede is, den røgede sild og til fx desserter og kager, som ikke bliver opvarmet. </a:t>
            </a:r>
          </a:p>
          <a:p>
            <a:r>
              <a:rPr lang="da-DK" sz="2000" i="1" dirty="0" smtClean="0">
                <a:solidFill>
                  <a:srgbClr val="FF0000"/>
                </a:solidFill>
              </a:rPr>
              <a:t>Du bør dog bruge pasteuriserede æg, hvis du vil være helt sikker og laver mad til fx børn, syge eller gamle.</a:t>
            </a:r>
          </a:p>
          <a:p>
            <a:r>
              <a:rPr lang="da-DK" sz="2000" dirty="0">
                <a:hlinkClick r:id="rId2"/>
              </a:rPr>
              <a:t>http://</a:t>
            </a:r>
            <a:r>
              <a:rPr lang="da-DK" sz="2000" dirty="0" smtClean="0">
                <a:hlinkClick r:id="rId2"/>
              </a:rPr>
              <a:t>www.foedevarestyrelsen.dk/Selvbetjening/Guides/Sider/Saadan-haandterer-du-aeg-i-hjemmet.aspx</a:t>
            </a:r>
            <a:endParaRPr lang="da-DK" sz="2000" dirty="0" smtClean="0"/>
          </a:p>
          <a:p>
            <a:pPr marL="0" indent="0">
              <a:buNone/>
            </a:pPr>
            <a:r>
              <a:rPr lang="da-DK" sz="2000" dirty="0" smtClean="0"/>
              <a:t> </a:t>
            </a:r>
          </a:p>
          <a:p>
            <a:endParaRPr lang="da-DK" altLang="da-DK" sz="2400" dirty="0" smtClean="0">
              <a:solidFill>
                <a:srgbClr val="FF0000"/>
              </a:solidFill>
            </a:endParaRPr>
          </a:p>
        </p:txBody>
      </p:sp>
      <p:sp>
        <p:nvSpPr>
          <p:cNvPr id="110596" name="AutoShape 2" descr="data:image/jpg;base64,/9j/4AAQSkZJRgABAQAAAQABAAD/2wCEAAkGBhQSEBQUEhQQFBQVFBUSFBQVEBUPFBQUFBQVFBQUEhUXGyYeFxkjGRUUHy8gJCcpLCwsFR4xNTAqNSYsLCkBCQoKDgwOGg8PGikkHyQpLCwsLCwsLCwsLCksKSwpKSwpLCwsLCkpLSksKSwpKSwqNCksLCksKSkpKSwsLC4sLP/AABEIAMIAyAMBIgACEQEDEQH/xAAbAAEAAgMBAQAAAAAAAAAAAAAAAQIDBAUGB//EADsQAAIBAgMFBQYEBQQDAAAAAAABAgMRBCExEkFRYXEFBhOBkSKhscHR8DJCUnJigpKy4SNT0vEUM0P/xAAaAQEAAwEBAQAAAAAAAAAAAAAAAQIDBAUG/8QALBEAAgIBAwIDCAMBAAAAAAAAAAECEQMEEiExQRNRkQUUInGBobHwMkLhM//aAAwDAQACEQMRAD8A+4gAAAAAAAAAGDGY2NKDlJ5e9vgkQ2krZKV8Izg8fi+8VWT9l7C4LN+bZpvtOrvnJ9czklq4LojpWlk+p7y4PE0e2JLVzXOMnbzi9fL0Ovhu3mktu0ovSUdf89MmWjqoPqVlp5Lod8GKhiIzScWmnvMp1J2c4AAAAAAAAAAAAAAAAAAAAAAAAAIlKyu8kADyvbOI8Sbf5Y+zH5s62L7ajZqLd9NpK6XM5GzF5bSXVNersceeW74UdOFbXbORUyMbkbuKwzWvlZpp9HvNKaPOkqPRi0yu0ZKNZxd1mt64/R8zDsMsolVZbg7GD7QdGakruErNrjF6SS4r5WPW0aqkk1mmrp8U9GeChL/TfGDv1hJ5+kmv6nwPQ91sZtU3H9ErfyvNfP0O3S5al4b+hxanH8O9fU75r4vtCFJXnJR4Le+iWbOP2/3j8N+HSs5/mlqocrb5fD3Hm03KTlJtyebbzb8y+fWrG9seWVw6RzW6XCPUVO9kPywqS9Ir3u/uKR72rfSl5ST+NjzyRbZOH33L5nX7pi8j1WH7y0ZZNuD/AIlZeqyOnGomrppp6NO6PAyRbC42pSd6cmuMdYvrH6G+PXu6mvQxnol1gz3wOR2T3hjVtGXsVP03yl+x/LU656cJxmrizz5wcHUgAC5UAAAAAAAAA18Xi1BZ5t6I4uJryn+J5apbl9TZxktqb5ZLyMOwcmSTk6N4JLk0akTXN6tDI1XAwo3Qpztuunqno/o+ZglhLy4pq8XvedtmS0TTavbLTibUaYrUbwet4tTy3LSbT42s/wCUpNcWXhKnRi/8W3J/epephE0mm73zu7u1srWVra+puYeptwUrK+cZb/aTs7fHzJdM0UVXAcnZzlgnfTVSg92qsn74vyNXsXtHwoV58I07fubmo/H3HcrS2IucvypzfHJZLq7JeZ4nFtwwiln7deMeTVOnOX9zfoc2Z+HNSj1Sk/tS+7OjEvFi4vu1+bZsUJXldttvNve23nfzN6Hy+198TjUMRkmjdpYu+7O2WfA8uM0d84PsdPYW4how08Smvv7uT4pva7GFMvKNykol4Vcv83Jk0Q6fIs1Zx92d+Ft6PUd3e3fE/wBOp+NK6f61x/ct/qeZmYHWcJKUcpRe0uq+RpgzvDO+3czzYVljXfsfTLg1OzcYqtOM1pJJ9OK8ndG2fRp2rR4bVcAAEkAAAArN2T6FiJLIA46gX8PIuomTZOOjos0a1PI1HTOpUpXRreEVaLJmCFMyxop5PRpp+aaMsaGV8hUlsxlJ/ljJ8NIsmkuouzk9gVb7UeKU+Gej+K9Dqqy4Hn+xIvxbL9EvdY7EKrf/AK/blxd1Tjqvalvat+FZ9Dm00m4JHRmVSZi7ZvKCpRt4lZpJfpgmnOpLlklzucnvz2ZsYGnsfho1It8WpKUG35yuenwPZ+y3JtynL8c3k3bRJflit0fibPaXZ0a1CdKf4ZxcXyvo1zTs/I6ng3RlfVqvl+9zGGo2ZItdE7/fofH8HicrfeZuwqnKq4WdCrKlUVpwey+fCS4xazXUywrnzE04umfSupco60cR9/UzRxX39DmwrmWFTn1ITfRGbSOtGt9/Av45z1VLqqbqRg4m46pr1pGN1THOoRdkUe27m1b0LcJyXz+Z6Q873RoOOHjf8zc/JvL3I9Ej6jAqxRvyR8/m/wCkq8wADYyAAAAAANOpCzJsZa8SiMJKmap8GKcTDY2JmFmbLIhI5HePF7MFTWs/alyhF5esv7Wb3aPaCo03OWe6Mb22pPRdNW3wTPD4rHyqTcpO85a7ktyS4JI87XapY47F1f4O3TYXN730RlrYbxLJuVk80pOO1lo7arkdGhdb5/1y+phwscktfdn1ZtwVtU/S/wADkxZccV/JepOXdJ9DZppvVt9czcp0I8DXw7T0zN6mj0scrVo4pcHI7w92Y4mKcWoVoK0JvSUdfDqb7cHu6HhMXgp0puFSLhJbnv5xf5lzR9VsYsXgoVY7FWEZx3J6rnFrOL6GebTxy8rhnTg1csXwvlHytefqZ4Vj1OO7h3u6NX+Sqr+lSPzRyqnczFL/AOcZfsqwfxaOB6XJHt6cnpR1eKS/l68GhGsZFWNhd1cV/sT/AKqf/I28N3PxMn7UIwXGVSOXlG7CwZH/AFfoRLPjX9l6nOVU6nYfY0sRO7uqaftS0v8Awx5/A7HZ/cuEWnVntv8ASrxh66y9x6rDYVRSSSSSsklZJcj0NPoebn6HDn1iqoepfC0rJWySyS4JaI2SIok9g8sAAAAAAAGtXxaV7akN0CuPxKjFre1Zcr7zTw/asLqM5RjN8XsqX7W8r8iHG+pr4nBRkmmk0+Kuc2Sb7F4nYcTmdq9r0sOr1ZpPdBe1OXSPzZwMR2Db8EqkFwhUnBeiZzqXYC8S70WcndybtorvU87UaueOLaj9zrxY4SfLMnaGKni5qWy6dOKtGLd5Z6yfN5eiNjCdmJaI24WWmSNunUtofK5JPNkcskj0HkajtiqRrxw1jJ4SMjkDOop8GbbZhnT8vqZcLjXfZl5S+TIkYKv3y4G2HUzwTuL+nZlJRUlTOvCVy5z8PWz6m/GR9biyrIrR50o06LWJQSJsdKKBImwSLWLogjZJg2tLk2JNEQZIYl78zajK5oGzhmaRZBsAAsAGDBi6lo9cvqGDHXxe6Pr9DTirsi5ksc8pWCGVaLAyZJrV1kc2Ucup1a0cmc2pD76Hke0k/D4OrA+THGndmfZMMS8Xc+ZteR3F7AhuxCmRa7gSMMjJORjSKPl8A26NBuCmuj8sjbou5gwlVpbPPyztlY2YRPrdIqhFry5+Z5+R8mVIskREsenEwFiQSaIgEkEl0CLGbDyMdgsjREG8ClKd0QXBkOXiat2/RHUOTiPxP9xSfQEwiSyIg5wAAUZJEkaNanbO3Xmb5SVMwyw3Ki8XRyqkOBi0OpKit8U7+TvyZhlhIPSUo8pR2vej5/UezZN3Cvx/h2QzLuaLkQbLwv8AFB9H8mRLDNc+hwe4Zu6NfFiYFEzKm07Wd+lujNmlRtordXtP4Izwo8c3xeZ6en9m7eZGE819DHRhaxsxzJUSdk9yENqo5W7LJFiqLG6Kgkgk0RBBZFSyLogki5JehC5ogZ6MciDIkC4JOTKN281q831OrLQ5co6cc0197ikwI6fduZDKou0c7AQIsTcgklCxCDZVoBor4KL5W8l6koq4k2YpUlwRGxkZrEeHzK7CbKRRdInYJsSo0LISLEWJL0QACC9EEiRKKbyQWRYJEmqRBDZsYeJhpxuzbjGxogWABIBzKrvJ9WdM0sXTtmVkuAazRCdi7RFjJoFlmW8DhZ9Hn6GNIyKPB390l9StElHEqzY8VrVev3YjJ7vkRQMHVW9XuJiZ3Rvo7+ZjdJrcVcQQSRYCgSCAASCAASEWVJ/eb9CZ2S+LuWoFSsCG79C6RaKtgsErl4UbmxClY3SIIo07GUAkAAAApVhdFwAcyULZEG9Wo3NOUHexRoFRYtGPNXJdN8CtAhTf/eZa63r0ZQFaBey4+qF2v8O5UWIoF9t/aK3G1k1xK7JFElvQWK7I2eAoFrBTtv8AqS4RcdM+uvPmVjAnawFO+hZRs1devLgtxZVH9otToF1DzBjs2+psUqBkhSsZDSiCEiQCQAAAAAAAAADHUpXMgANV4Yq6LWjZuAA50teZBtVaGYhhyu0Gsol9lm3Gki2yTSBpSjyK2N5wI8NCkDS2Sdhm7sInZFIGpGizNGgZbEkgoqSLJEgAAAAAAAAAAAAAAAAAAAAAAAAAAAAAAAAAAAAAAAAAAAAAAAAAAAA//9k="/>
          <p:cNvSpPr>
            <a:spLocks noChangeAspect="1" noChangeArrowheads="1"/>
          </p:cNvSpPr>
          <p:nvPr/>
        </p:nvSpPr>
        <p:spPr bwMode="auto">
          <a:xfrm>
            <a:off x="63500" y="-896938"/>
            <a:ext cx="1905000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110597" name="AutoShape 4" descr="data:image/jpg;base64,/9j/4AAQSkZJRgABAQAAAQABAAD/2wCEAAkGBhQSEBQUEhQQFBQVFBUSFBQVEBUPFBQUFBQVFBQUEhUXGyYeFxkjGRUUHy8gJCcpLCwsFR4xNTAqNSYsLCkBCQoKDgwOGg8PGikkHyQpLCwsLCwsLCwsLCksKSwpKSwpLCwsLCkpLSksKSwpKSwqNCksLCksKSkpKSwsLC4sLP/AABEIAMIAyAMBIgACEQEDEQH/xAAbAAEAAgMBAQAAAAAAAAAAAAAAAQIDBAUGB//EADsQAAIBAgMFBQYEBQQDAAAAAAABAgMRBCExEkFRYXEFBhOBkSKhscHR8DJCUnJigpKy4SNT0vEUM0P/xAAaAQEAAwEBAQAAAAAAAAAAAAAAAQIDBAUG/8QALBEAAgIBAwIDCAMBAAAAAAAAAAECEQMEEiExQRNRkQUUInGBobHwMkLhM//aAAwDAQACEQMRAD8A+4gAAAAAAAAAGDGY2NKDlJ5e9vgkQ2krZKV8Izg8fi+8VWT9l7C4LN+bZpvtOrvnJ9czklq4LojpWlk+p7y4PE0e2JLVzXOMnbzi9fL0Ovhu3mktu0ovSUdf89MmWjqoPqVlp5Lod8GKhiIzScWmnvMp1J2c4AAAAAAAAAAAAAAAAAAAAAAAAAIlKyu8kADyvbOI8Sbf5Y+zH5s62L7ajZqLd9NpK6XM5GzF5bSXVNersceeW74UdOFbXbORUyMbkbuKwzWvlZpp9HvNKaPOkqPRi0yu0ZKNZxd1mt64/R8zDsMsolVZbg7GD7QdGakruErNrjF6SS4r5WPW0aqkk1mmrp8U9GeChL/TfGDv1hJ5+kmv6nwPQ91sZtU3H9ErfyvNfP0O3S5al4b+hxanH8O9fU75r4vtCFJXnJR4Le+iWbOP2/3j8N+HSs5/mlqocrb5fD3Hm03KTlJtyebbzb8y+fWrG9seWVw6RzW6XCPUVO9kPywqS9Ir3u/uKR72rfSl5ST+NjzyRbZOH33L5nX7pi8j1WH7y0ZZNuD/AIlZeqyOnGomrppp6NO6PAyRbC42pSd6cmuMdYvrH6G+PXu6mvQxnol1gz3wOR2T3hjVtGXsVP03yl+x/LU656cJxmrizz5wcHUgAC5UAAAAAAAAA18Xi1BZ5t6I4uJryn+J5apbl9TZxktqb5ZLyMOwcmSTk6N4JLk0akTXN6tDI1XAwo3Qpztuunqno/o+ZglhLy4pq8XvedtmS0TTavbLTibUaYrUbwet4tTy3LSbT42s/wCUpNcWXhKnRi/8W3J/epephE0mm73zu7u1srWVra+puYeptwUrK+cZb/aTs7fHzJdM0UVXAcnZzlgnfTVSg92qsn74vyNXsXtHwoV58I07fubmo/H3HcrS2IucvypzfHJZLq7JeZ4nFtwwiln7deMeTVOnOX9zfoc2Z+HNSj1Sk/tS+7OjEvFi4vu1+bZsUJXldttvNve23nfzN6Hy+198TjUMRkmjdpYu+7O2WfA8uM0d84PsdPYW4how08Smvv7uT4pva7GFMvKNykol4Vcv83Jk0Q6fIs1Zx92d+Ft6PUd3e3fE/wBOp+NK6f61x/ct/qeZmYHWcJKUcpRe0uq+RpgzvDO+3czzYVljXfsfTLg1OzcYqtOM1pJJ9OK8ndG2fRp2rR4bVcAAEkAAAArN2T6FiJLIA46gX8PIuomTZOOjos0a1PI1HTOpUpXRreEVaLJmCFMyxop5PRpp+aaMsaGV8hUlsxlJ/ljJ8NIsmkuouzk9gVb7UeKU+Gej+K9Dqqy4Hn+xIvxbL9EvdY7EKrf/AK/blxd1Tjqvalvat+FZ9Dm00m4JHRmVSZi7ZvKCpRt4lZpJfpgmnOpLlklzucnvz2ZsYGnsfho1It8WpKUG35yuenwPZ+y3JtynL8c3k3bRJflit0fibPaXZ0a1CdKf4ZxcXyvo1zTs/I6ng3RlfVqvl+9zGGo2ZItdE7/fofH8HicrfeZuwqnKq4WdCrKlUVpwey+fCS4xazXUywrnzE04umfSupco60cR9/UzRxX39DmwrmWFTn1ITfRGbSOtGt9/Av45z1VLqqbqRg4m46pr1pGN1THOoRdkUe27m1b0LcJyXz+Z6Q873RoOOHjf8zc/JvL3I9Ej6jAqxRvyR8/m/wCkq8wADYyAAAAAANOpCzJsZa8SiMJKmap8GKcTDY2JmFmbLIhI5HePF7MFTWs/alyhF5esv7Wb3aPaCo03OWe6Mb22pPRdNW3wTPD4rHyqTcpO85a7ktyS4JI87XapY47F1f4O3TYXN730RlrYbxLJuVk80pOO1lo7arkdGhdb5/1y+phwscktfdn1ZtwVtU/S/wADkxZccV/JepOXdJ9DZppvVt9czcp0I8DXw7T0zN6mj0scrVo4pcHI7w92Y4mKcWoVoK0JvSUdfDqb7cHu6HhMXgp0puFSLhJbnv5xf5lzR9VsYsXgoVY7FWEZx3J6rnFrOL6GebTxy8rhnTg1csXwvlHytefqZ4Vj1OO7h3u6NX+Sqr+lSPzRyqnczFL/AOcZfsqwfxaOB6XJHt6cnpR1eKS/l68GhGsZFWNhd1cV/sT/AKqf/I28N3PxMn7UIwXGVSOXlG7CwZH/AFfoRLPjX9l6nOVU6nYfY0sRO7uqaftS0v8Awx5/A7HZ/cuEWnVntv8ASrxh66y9x6rDYVRSSSSSsklZJcj0NPoebn6HDn1iqoepfC0rJWySyS4JaI2SIok9g8sAAAAAAAGtXxaV7akN0CuPxKjFre1Zcr7zTw/asLqM5RjN8XsqX7W8r8iHG+pr4nBRkmmk0+Kuc2Sb7F4nYcTmdq9r0sOr1ZpPdBe1OXSPzZwMR2Db8EqkFwhUnBeiZzqXYC8S70WcndybtorvU87UaueOLaj9zrxY4SfLMnaGKni5qWy6dOKtGLd5Z6yfN5eiNjCdmJaI24WWmSNunUtofK5JPNkcskj0HkajtiqRrxw1jJ4SMjkDOop8GbbZhnT8vqZcLjXfZl5S+TIkYKv3y4G2HUzwTuL+nZlJRUlTOvCVy5z8PWz6m/GR9biyrIrR50o06LWJQSJsdKKBImwSLWLogjZJg2tLk2JNEQZIYl78zajK5oGzhmaRZBsAAsAGDBi6lo9cvqGDHXxe6Pr9DTirsi5ksc8pWCGVaLAyZJrV1kc2Ucup1a0cmc2pD76Hke0k/D4OrA+THGndmfZMMS8Xc+ZteR3F7AhuxCmRa7gSMMjJORjSKPl8A26NBuCmuj8sjbou5gwlVpbPPyztlY2YRPrdIqhFry5+Z5+R8mVIskREsenEwFiQSaIgEkEl0CLGbDyMdgsjREG8ClKd0QXBkOXiat2/RHUOTiPxP9xSfQEwiSyIg5wAAUZJEkaNanbO3Xmb5SVMwyw3Ki8XRyqkOBi0OpKit8U7+TvyZhlhIPSUo8pR2vej5/UezZN3Cvx/h2QzLuaLkQbLwv8AFB9H8mRLDNc+hwe4Zu6NfFiYFEzKm07Wd+lujNmlRtordXtP4Izwo8c3xeZ6en9m7eZGE819DHRhaxsxzJUSdk9yENqo5W7LJFiqLG6Kgkgk0RBBZFSyLogki5JehC5ogZ6MciDIkC4JOTKN281q831OrLQ5co6cc0197ikwI6fduZDKou0c7AQIsTcgklCxCDZVoBor4KL5W8l6koq4k2YpUlwRGxkZrEeHzK7CbKRRdInYJsSo0LISLEWJL0QACC9EEiRKKbyQWRYJEmqRBDZsYeJhpxuzbjGxogWABIBzKrvJ9WdM0sXTtmVkuAazRCdi7RFjJoFlmW8DhZ9Hn6GNIyKPB390l9StElHEqzY8VrVev3YjJ7vkRQMHVW9XuJiZ3Rvo7+ZjdJrcVcQQSRYCgSCAASCAASEWVJ/eb9CZ2S+LuWoFSsCG79C6RaKtgsErl4UbmxClY3SIIo07GUAkAAAApVhdFwAcyULZEG9Wo3NOUHexRoFRYtGPNXJdN8CtAhTf/eZa63r0ZQFaBey4+qF2v8O5UWIoF9t/aK3G1k1xK7JFElvQWK7I2eAoFrBTtv8AqS4RcdM+uvPmVjAnawFO+hZRs1devLgtxZVH9otToF1DzBjs2+psUqBkhSsZDSiCEiQCQAAAAAAAAADHUpXMgANV4Yq6LWjZuAA50teZBtVaGYhhyu0Gsol9lm3Gki2yTSBpSjyK2N5wI8NCkDS2Sdhm7sInZFIGpGizNGgZbEkgoqSLJEgAAAAAAAAAAAAAAAAAAAAAAAAAAAAAAAAAAAAAAAAAAAAAAAAAAAA//9k="/>
          <p:cNvSpPr>
            <a:spLocks noChangeAspect="1" noChangeArrowheads="1"/>
          </p:cNvSpPr>
          <p:nvPr/>
        </p:nvSpPr>
        <p:spPr bwMode="auto">
          <a:xfrm>
            <a:off x="63500" y="-896938"/>
            <a:ext cx="1905000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pic>
        <p:nvPicPr>
          <p:cNvPr id="110598" name="Picture 6" descr="http://hulegaard.dk/ae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2428" y="1603169"/>
            <a:ext cx="17145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Råvarer</a:t>
            </a:r>
          </a:p>
        </p:txBody>
      </p:sp>
      <p:sp>
        <p:nvSpPr>
          <p:cNvPr id="111619" name="Pladsholder til indhold 2"/>
          <p:cNvSpPr>
            <a:spLocks noGrp="1"/>
          </p:cNvSpPr>
          <p:nvPr>
            <p:ph idx="1"/>
          </p:nvPr>
        </p:nvSpPr>
        <p:spPr>
          <a:xfrm>
            <a:off x="457200" y="1277999"/>
            <a:ext cx="8229600" cy="52228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Fisk:</a:t>
            </a:r>
          </a:p>
          <a:p>
            <a:r>
              <a:rPr lang="da-DK" altLang="da-DK" sz="2400" dirty="0" smtClean="0"/>
              <a:t>Fisk er en </a:t>
            </a:r>
            <a:r>
              <a:rPr lang="da-DK" altLang="da-DK" sz="2400" dirty="0" err="1" smtClean="0"/>
              <a:t>let-fordærvelig</a:t>
            </a:r>
            <a:r>
              <a:rPr lang="da-DK" altLang="da-DK" sz="2400" dirty="0" smtClean="0"/>
              <a:t> fødevarer. Dvs. den går hurtig i forrådnelse. Skal opbevares på is og ved min 2 grader</a:t>
            </a:r>
          </a:p>
          <a:p>
            <a:r>
              <a:rPr lang="da-DK" altLang="da-DK" sz="2400" dirty="0" smtClean="0"/>
              <a:t>Indeholder mange mikroorganismer på skindet og i tarmene</a:t>
            </a:r>
          </a:p>
          <a:p>
            <a:r>
              <a:rPr lang="da-DK" altLang="da-DK" sz="2400" dirty="0" smtClean="0"/>
              <a:t>Kan indeholde en parasit </a:t>
            </a:r>
            <a:r>
              <a:rPr lang="da-DK" altLang="da-DK" sz="2400" b="1" dirty="0" err="1" smtClean="0"/>
              <a:t>Anisakis-larven</a:t>
            </a:r>
            <a:r>
              <a:rPr lang="da-DK" altLang="da-DK" sz="2400" dirty="0" smtClean="0"/>
              <a:t> også kalde </a:t>
            </a:r>
            <a:r>
              <a:rPr lang="da-DK" altLang="da-DK" sz="2400" b="1" dirty="0" err="1" smtClean="0"/>
              <a:t>sildeorm</a:t>
            </a:r>
            <a:r>
              <a:rPr lang="da-DK" altLang="da-DK" sz="2400" dirty="0" smtClean="0"/>
              <a:t>.</a:t>
            </a:r>
          </a:p>
          <a:p>
            <a:r>
              <a:rPr lang="da-DK" altLang="da-DK" sz="2400" dirty="0" smtClean="0"/>
              <a:t>Parasitter dræbes ved stegning, kogning, grilning, saltning, marinering og varm-røgning.</a:t>
            </a:r>
          </a:p>
          <a:p>
            <a:r>
              <a:rPr lang="da-DK" altLang="da-DK" sz="2400" dirty="0" smtClean="0"/>
              <a:t>Skal fisken serveres rå</a:t>
            </a:r>
            <a:r>
              <a:rPr lang="da-DK" altLang="da-DK" sz="2400" b="1" dirty="0" smtClean="0"/>
              <a:t> SKAL </a:t>
            </a:r>
            <a:r>
              <a:rPr lang="da-DK" altLang="da-DK" sz="2400" dirty="0" smtClean="0"/>
              <a:t>den have være nedfrosset ved -  20 grader i min. 24 timer</a:t>
            </a:r>
          </a:p>
        </p:txBody>
      </p:sp>
      <p:pic>
        <p:nvPicPr>
          <p:cNvPr id="111620" name="Picture 2" descr="http://www.anneheinze.dk/wp-content/P825175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4537" y="0"/>
            <a:ext cx="33194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Råvarer</a:t>
            </a:r>
          </a:p>
        </p:txBody>
      </p:sp>
      <p:sp>
        <p:nvSpPr>
          <p:cNvPr id="112643" name="Pladsholder til indhold 2"/>
          <p:cNvSpPr>
            <a:spLocks noGrp="1"/>
          </p:cNvSpPr>
          <p:nvPr>
            <p:ph idx="1"/>
          </p:nvPr>
        </p:nvSpPr>
        <p:spPr>
          <a:xfrm>
            <a:off x="285750" y="1643063"/>
            <a:ext cx="8229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Skaldyr:</a:t>
            </a:r>
          </a:p>
          <a:p>
            <a:r>
              <a:rPr lang="da-DK" altLang="da-DK" sz="2400" dirty="0" smtClean="0"/>
              <a:t>Skaldyr er </a:t>
            </a:r>
            <a:r>
              <a:rPr lang="da-DK" altLang="da-DK" sz="2400" dirty="0" err="1" smtClean="0"/>
              <a:t>let-fordærvelige</a:t>
            </a:r>
            <a:r>
              <a:rPr lang="da-DK" altLang="da-DK" sz="2400" dirty="0" smtClean="0"/>
              <a:t> </a:t>
            </a:r>
            <a:r>
              <a:rPr lang="da-DK" altLang="da-DK" sz="2400" b="1" dirty="0" smtClean="0"/>
              <a:t>SKAL</a:t>
            </a:r>
            <a:r>
              <a:rPr lang="da-DK" altLang="da-DK" sz="2400" dirty="0" smtClean="0"/>
              <a:t> opbevares på is og på køl ved min. 2 grader</a:t>
            </a:r>
          </a:p>
          <a:p>
            <a:endParaRPr lang="da-DK" altLang="da-DK" sz="2400" dirty="0" smtClean="0"/>
          </a:p>
          <a:p>
            <a:r>
              <a:rPr lang="da-DK" altLang="da-DK" sz="2400" dirty="0" smtClean="0"/>
              <a:t>Rå østers kan indeholde </a:t>
            </a:r>
            <a:r>
              <a:rPr lang="da-DK" altLang="da-DK" sz="2400" b="1" dirty="0" err="1" smtClean="0"/>
              <a:t>noro</a:t>
            </a:r>
            <a:r>
              <a:rPr lang="da-DK" altLang="da-DK" sz="2400" b="1" dirty="0" smtClean="0"/>
              <a:t>-virus</a:t>
            </a:r>
          </a:p>
          <a:p>
            <a:endParaRPr lang="da-DK" altLang="da-DK" sz="2400" dirty="0" smtClean="0"/>
          </a:p>
          <a:p>
            <a:r>
              <a:rPr lang="da-DK" altLang="da-DK" sz="2400" dirty="0" smtClean="0"/>
              <a:t>Spises på eget ansvar</a:t>
            </a:r>
          </a:p>
          <a:p>
            <a:pPr>
              <a:buFont typeface="Arial" charset="0"/>
              <a:buNone/>
            </a:pPr>
            <a:endParaRPr lang="da-DK" altLang="da-DK" b="1" dirty="0" smtClean="0"/>
          </a:p>
        </p:txBody>
      </p:sp>
      <p:pic>
        <p:nvPicPr>
          <p:cNvPr id="112644" name="Picture 2" descr="http://a.bimg.dk/node-images/394/2/294x195-c/2394950-st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8286" y="4194712"/>
            <a:ext cx="3047032" cy="246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104</a:t>
            </a:fld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685800" y="514051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hlinkClick r:id="rId3"/>
              </a:rPr>
              <a:t>http://</a:t>
            </a:r>
            <a:r>
              <a:rPr lang="da-DK" dirty="0" smtClean="0">
                <a:hlinkClick r:id="rId3"/>
              </a:rPr>
              <a:t>vejledninger.foedevarestyrelsen.dk/Selvbetjening/Vejledninger/Hygiejnevejledningen/Film/Sider/Roskildesyge.aspx</a:t>
            </a:r>
            <a:r>
              <a:rPr lang="da-DK" dirty="0" smtClean="0"/>
              <a:t> 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da-DK" altLang="da-DK" smtClean="0"/>
              <a:t>Råvarer</a:t>
            </a:r>
          </a:p>
        </p:txBody>
      </p:sp>
      <p:sp>
        <p:nvSpPr>
          <p:cNvPr id="113667" name="Pladsholder til indhold 2"/>
          <p:cNvSpPr>
            <a:spLocks noGrp="1"/>
          </p:cNvSpPr>
          <p:nvPr>
            <p:ph idx="1"/>
          </p:nvPr>
        </p:nvSpPr>
        <p:spPr>
          <a:xfrm>
            <a:off x="457201" y="1306286"/>
            <a:ext cx="6014852" cy="512308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Grøntsager:</a:t>
            </a:r>
            <a:endParaRPr lang="da-DK" altLang="da-DK" sz="2400" b="1" dirty="0" smtClean="0"/>
          </a:p>
          <a:p>
            <a:r>
              <a:rPr lang="da-DK" altLang="da-DK" sz="2400" dirty="0" smtClean="0"/>
              <a:t>Indeholder jordbakterier som </a:t>
            </a:r>
            <a:r>
              <a:rPr lang="da-DK" altLang="da-DK" sz="2400" b="1" dirty="0" err="1" smtClean="0"/>
              <a:t>Bacillus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cereus</a:t>
            </a:r>
            <a:r>
              <a:rPr lang="da-DK" altLang="da-DK" sz="2400" b="1" dirty="0" smtClean="0"/>
              <a:t> </a:t>
            </a:r>
            <a:r>
              <a:rPr lang="da-DK" altLang="da-DK" sz="2400" dirty="0" smtClean="0"/>
              <a:t>og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Clostridium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per-fringens</a:t>
            </a:r>
            <a:r>
              <a:rPr lang="da-DK" altLang="da-DK" sz="2400" b="1" dirty="0" smtClean="0"/>
              <a:t> </a:t>
            </a:r>
            <a:r>
              <a:rPr lang="da-DK" altLang="da-DK" sz="2400" dirty="0" smtClean="0"/>
              <a:t>(Begge sporedannende)</a:t>
            </a:r>
          </a:p>
          <a:p>
            <a:r>
              <a:rPr lang="da-DK" altLang="da-DK" sz="2400" dirty="0" smtClean="0"/>
              <a:t>Jord-bakterier sidder på grøntsager også selvom de bliver vasket.</a:t>
            </a:r>
          </a:p>
          <a:p>
            <a:r>
              <a:rPr lang="da-DK" altLang="da-DK" sz="2400" dirty="0" smtClean="0"/>
              <a:t>Grøntsager bliver forurenet af mikroorganismer hvis der kommer hul på skallen eller de bliver udsat for tryk slag</a:t>
            </a:r>
          </a:p>
          <a:p>
            <a:r>
              <a:rPr lang="da-DK" altLang="da-DK" sz="2400" dirty="0" smtClean="0"/>
              <a:t>Grøntsager adskilt fra andre råvarer </a:t>
            </a:r>
            <a:r>
              <a:rPr lang="da-DK" altLang="da-DK" sz="2400" b="1" dirty="0" smtClean="0"/>
              <a:t>(KRYDSSMITTE/GENSMITTE)</a:t>
            </a:r>
          </a:p>
          <a:p>
            <a:endParaRPr lang="da-DK" altLang="da-DK" sz="2400" dirty="0" smtClean="0"/>
          </a:p>
          <a:p>
            <a:endParaRPr lang="da-DK" altLang="da-DK" sz="2400" dirty="0" smtClean="0"/>
          </a:p>
          <a:p>
            <a:endParaRPr lang="da-DK" altLang="da-DK" sz="2400" dirty="0" smtClean="0"/>
          </a:p>
          <a:p>
            <a:endParaRPr lang="da-DK" altLang="da-DK" sz="2400" dirty="0" smtClean="0"/>
          </a:p>
        </p:txBody>
      </p:sp>
      <p:pic>
        <p:nvPicPr>
          <p:cNvPr id="113668" name="Picture 2" descr="http://health.ninemsn.com.au/img/food/vegg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9831" y="11875"/>
            <a:ext cx="3514169" cy="206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Råvarer</a:t>
            </a:r>
          </a:p>
        </p:txBody>
      </p:sp>
      <p:sp>
        <p:nvSpPr>
          <p:cNvPr id="114691" name="Pladsholder til indhold 2"/>
          <p:cNvSpPr>
            <a:spLocks noGrp="1"/>
          </p:cNvSpPr>
          <p:nvPr>
            <p:ph idx="1"/>
          </p:nvPr>
        </p:nvSpPr>
        <p:spPr>
          <a:xfrm>
            <a:off x="457200" y="1278000"/>
            <a:ext cx="8229600" cy="48481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Frugter og bær</a:t>
            </a:r>
          </a:p>
          <a:p>
            <a:r>
              <a:rPr lang="da-DK" altLang="da-DK" sz="2400" dirty="0" smtClean="0"/>
              <a:t>Frugter og bær har lavt PH</a:t>
            </a:r>
          </a:p>
          <a:p>
            <a:r>
              <a:rPr lang="da-DK" altLang="da-DK" sz="2400" dirty="0" smtClean="0"/>
              <a:t>Angribes mest af skimmelsvamp som sidder på overfladen</a:t>
            </a:r>
          </a:p>
          <a:p>
            <a:r>
              <a:rPr lang="da-DK" altLang="da-DK" sz="2400" dirty="0" smtClean="0"/>
              <a:t>Kemiske stoffer anvendes til overfladebehandling </a:t>
            </a:r>
          </a:p>
          <a:p>
            <a:r>
              <a:rPr lang="da-DK" altLang="da-DK" sz="2400" dirty="0" smtClean="0"/>
              <a:t>Der kan forekomme virus på bær. Virus holdes nede ved sollys og stuetemperatur</a:t>
            </a:r>
          </a:p>
          <a:p>
            <a:r>
              <a:rPr lang="da-DK" altLang="da-DK" sz="2400" dirty="0" smtClean="0"/>
              <a:t>I frosne bær overlever virus godt. Det anbefales at man til børn, ældre syge og andre svage at koge bærrene 1 minut </a:t>
            </a:r>
          </a:p>
          <a:p>
            <a:endParaRPr lang="da-DK" altLang="da-DK" sz="2400" dirty="0" smtClean="0"/>
          </a:p>
          <a:p>
            <a:endParaRPr lang="da-DK" altLang="da-DK" sz="2400" b="1" dirty="0" smtClean="0"/>
          </a:p>
        </p:txBody>
      </p:sp>
      <p:pic>
        <p:nvPicPr>
          <p:cNvPr id="114692" name="Picture 4" descr="http://www.ifau.dk/wp-content/uploads/2010/09/b%C3%A6r-smooth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984" y="5262863"/>
            <a:ext cx="4005016" cy="145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Råvarer</a:t>
            </a:r>
          </a:p>
        </p:txBody>
      </p:sp>
      <p:sp>
        <p:nvSpPr>
          <p:cNvPr id="115715" name="Pladsholder til indhold 2"/>
          <p:cNvSpPr>
            <a:spLocks noGrp="1"/>
          </p:cNvSpPr>
          <p:nvPr>
            <p:ph idx="1"/>
          </p:nvPr>
        </p:nvSpPr>
        <p:spPr>
          <a:xfrm>
            <a:off x="285750" y="1278000"/>
            <a:ext cx="8229600" cy="53656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Krydderier og krydderurter</a:t>
            </a:r>
          </a:p>
          <a:p>
            <a:r>
              <a:rPr lang="da-DK" altLang="da-DK" sz="2400" dirty="0" smtClean="0"/>
              <a:t>Krydderier og krydderurter kan indeholde </a:t>
            </a:r>
            <a:r>
              <a:rPr lang="da-DK" altLang="da-DK" sz="2400" b="1" dirty="0" err="1" smtClean="0"/>
              <a:t>Bacillus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cereus</a:t>
            </a:r>
            <a:r>
              <a:rPr lang="da-DK" altLang="da-DK" sz="2400" b="1" dirty="0" smtClean="0"/>
              <a:t> </a:t>
            </a:r>
            <a:r>
              <a:rPr lang="da-DK" altLang="da-DK" sz="2400" dirty="0" smtClean="0"/>
              <a:t>og </a:t>
            </a:r>
            <a:r>
              <a:rPr lang="da-DK" altLang="da-DK" sz="2400" b="1" dirty="0" err="1" smtClean="0"/>
              <a:t>Clostridium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per-fringens</a:t>
            </a:r>
            <a:r>
              <a:rPr lang="da-DK" altLang="da-DK" sz="2400" b="1" dirty="0" smtClean="0"/>
              <a:t> (Sporedannende bakterier)</a:t>
            </a:r>
          </a:p>
          <a:p>
            <a:endParaRPr lang="da-DK" altLang="da-DK" sz="2400" b="1" dirty="0" smtClean="0"/>
          </a:p>
          <a:p>
            <a:r>
              <a:rPr lang="da-DK" altLang="da-DK" sz="2400" dirty="0" smtClean="0"/>
              <a:t>Tilsættes maden krydderurter eller krydderier SKAL retten igen op på minimum 75 grader</a:t>
            </a:r>
          </a:p>
          <a:p>
            <a:endParaRPr lang="da-DK" altLang="da-DK" sz="2400" dirty="0" smtClean="0"/>
          </a:p>
          <a:p>
            <a:r>
              <a:rPr lang="da-DK" altLang="da-DK" sz="2400" dirty="0" smtClean="0"/>
              <a:t>Kolde anretninger med krydderurter </a:t>
            </a:r>
            <a:r>
              <a:rPr lang="da-DK" altLang="da-DK" sz="2400" b="1" dirty="0" smtClean="0"/>
              <a:t>SKAL </a:t>
            </a:r>
            <a:r>
              <a:rPr lang="da-DK" altLang="da-DK" sz="2400" dirty="0" smtClean="0"/>
              <a:t>opbevares på køl</a:t>
            </a:r>
          </a:p>
          <a:p>
            <a:r>
              <a:rPr lang="da-DK" altLang="da-DK" sz="1200" dirty="0" smtClean="0">
                <a:hlinkClick r:id="rId2"/>
              </a:rPr>
              <a:t>http://www.foedevarestyrelsen.dk/Foedevarestyrelsens_kampagner/Sider/Kampagne---Skyl-krydderurter-og-salat.aspx</a:t>
            </a:r>
            <a:endParaRPr lang="da-DK" altLang="da-DK" sz="1200" dirty="0" smtClean="0"/>
          </a:p>
          <a:p>
            <a:endParaRPr lang="da-DK" altLang="da-DK" sz="1200" dirty="0" smtClean="0"/>
          </a:p>
          <a:p>
            <a:pPr>
              <a:buFont typeface="Arial" charset="0"/>
              <a:buNone/>
            </a:pPr>
            <a:endParaRPr lang="da-DK" altLang="da-DK" b="1" dirty="0" smtClean="0"/>
          </a:p>
        </p:txBody>
      </p:sp>
      <p:pic>
        <p:nvPicPr>
          <p:cNvPr id="115716" name="Picture 2" descr="http://www.gram.dk/Files/Billeder/Opbevaring/Krydderurter_opbevar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8894" y="5559631"/>
            <a:ext cx="3895106" cy="129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Pladsholder til indhol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688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Korn, mel og gryn</a:t>
            </a:r>
          </a:p>
          <a:p>
            <a:r>
              <a:rPr lang="da-DK" altLang="da-DK" sz="2400" dirty="0" smtClean="0"/>
              <a:t>Kan indeholde </a:t>
            </a:r>
            <a:r>
              <a:rPr lang="da-DK" altLang="da-DK" sz="2400" b="1" dirty="0" smtClean="0"/>
              <a:t>SPORER</a:t>
            </a:r>
            <a:r>
              <a:rPr lang="da-DK" altLang="da-DK" sz="2400" dirty="0" smtClean="0"/>
              <a:t> fra jordbakterier</a:t>
            </a:r>
          </a:p>
          <a:p>
            <a:r>
              <a:rPr lang="da-DK" altLang="da-DK" sz="2400" b="1" dirty="0" smtClean="0"/>
              <a:t>SPORENE </a:t>
            </a:r>
            <a:r>
              <a:rPr lang="da-DK" altLang="da-DK" sz="2400" dirty="0" smtClean="0"/>
              <a:t>udvikler sig hurtig til nye bakterier hvis der kommer fugt til</a:t>
            </a:r>
          </a:p>
          <a:p>
            <a:r>
              <a:rPr lang="da-DK" altLang="da-DK" sz="2400" dirty="0" smtClean="0"/>
              <a:t>Fugten kan også medvirke til </a:t>
            </a:r>
            <a:r>
              <a:rPr lang="da-DK" altLang="da-DK" sz="2400" b="1" dirty="0" smtClean="0"/>
              <a:t>skimmelsvampe</a:t>
            </a:r>
            <a:r>
              <a:rPr lang="da-DK" altLang="da-DK" sz="2400" dirty="0" smtClean="0"/>
              <a:t> i korn, mel og gryn</a:t>
            </a:r>
          </a:p>
          <a:p>
            <a:r>
              <a:rPr lang="da-DK" altLang="da-DK" sz="2400" dirty="0" smtClean="0"/>
              <a:t>Små skadedyr kan forekomme i mel, gryn og korn</a:t>
            </a:r>
          </a:p>
          <a:p>
            <a:r>
              <a:rPr lang="da-DK" altLang="da-DK" sz="2400" dirty="0" smtClean="0"/>
              <a:t>Husk korrekt nedkøling af, specielt pasta og ris</a:t>
            </a:r>
          </a:p>
          <a:p>
            <a:endParaRPr lang="da-DK" altLang="da-DK" sz="2400" dirty="0" smtClean="0"/>
          </a:p>
        </p:txBody>
      </p:sp>
      <p:pic>
        <p:nvPicPr>
          <p:cNvPr id="116740" name="Picture 2" descr="http://www.valsemollen.dk/filer/hvhv-korn-nyhedsboks.7918287037555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5214938"/>
            <a:ext cx="21240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4" descr="http://danskhelse.dk/data/files/naturkost/ris/blabdede-ris_medi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662" y="5256942"/>
            <a:ext cx="2052638" cy="160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6" descr="http://www.goodness.co.uk/images/pas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6578" y="5214938"/>
            <a:ext cx="235743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Råvarer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Opbevaring</a:t>
            </a:r>
          </a:p>
        </p:txBody>
      </p:sp>
      <p:sp>
        <p:nvSpPr>
          <p:cNvPr id="117763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altLang="da-DK" i="1" dirty="0" smtClean="0"/>
              <a:t>Hvorfor er det vigtigt </a:t>
            </a:r>
          </a:p>
          <a:p>
            <a:pPr eaLnBrk="1" hangingPunct="1">
              <a:buFont typeface="Arial" charset="0"/>
              <a:buNone/>
            </a:pPr>
            <a:r>
              <a:rPr lang="da-DK" altLang="da-DK" i="1" dirty="0" smtClean="0"/>
              <a:t>	at opbevare fødevarer </a:t>
            </a:r>
          </a:p>
          <a:p>
            <a:pPr eaLnBrk="1" hangingPunct="1">
              <a:buFont typeface="Arial" charset="0"/>
              <a:buNone/>
            </a:pPr>
            <a:r>
              <a:rPr lang="da-DK" altLang="da-DK" i="1" dirty="0" smtClean="0"/>
              <a:t>	rigtigt?</a:t>
            </a:r>
          </a:p>
          <a:p>
            <a:pPr eaLnBrk="1" hangingPunct="1">
              <a:buFont typeface="Arial" charset="0"/>
              <a:buNone/>
            </a:pPr>
            <a:endParaRPr lang="da-DK" altLang="da-DK" i="1" dirty="0"/>
          </a:p>
          <a:p>
            <a:pPr eaLnBrk="1" hangingPunct="1">
              <a:buNone/>
            </a:pPr>
            <a:r>
              <a:rPr lang="da-DK" altLang="da-DK" i="1" dirty="0">
                <a:hlinkClick r:id="rId2"/>
              </a:rPr>
              <a:t>https://</a:t>
            </a:r>
            <a:r>
              <a:rPr lang="da-DK" altLang="da-DK" i="1" dirty="0" smtClean="0">
                <a:hlinkClick r:id="rId2"/>
              </a:rPr>
              <a:t>www.youtube.com/watch?v=5shUoPfV3bc</a:t>
            </a:r>
            <a:endParaRPr lang="da-DK" altLang="da-DK" i="1" dirty="0" smtClean="0"/>
          </a:p>
          <a:p>
            <a:pPr eaLnBrk="1" hangingPunct="1">
              <a:buNone/>
            </a:pPr>
            <a:r>
              <a:rPr lang="da-DK" altLang="da-DK" i="1" dirty="0">
                <a:hlinkClick r:id="rId3"/>
              </a:rPr>
              <a:t>https://</a:t>
            </a:r>
            <a:r>
              <a:rPr lang="da-DK" altLang="da-DK" i="1" dirty="0" smtClean="0">
                <a:hlinkClick r:id="rId3"/>
              </a:rPr>
              <a:t>www.youtube.com/watch?v=jkCXD1pyA4M</a:t>
            </a:r>
            <a:endParaRPr lang="da-DK" altLang="da-DK" i="1" dirty="0" smtClean="0"/>
          </a:p>
          <a:p>
            <a:pPr eaLnBrk="1" hangingPunct="1">
              <a:buNone/>
            </a:pPr>
            <a:endParaRPr lang="da-DK" altLang="da-DK" i="1" dirty="0"/>
          </a:p>
          <a:p>
            <a:pPr eaLnBrk="1" hangingPunct="1">
              <a:buNone/>
            </a:pPr>
            <a:r>
              <a:rPr lang="da-DK" altLang="da-DK" i="1" dirty="0" smtClean="0"/>
              <a:t> </a:t>
            </a:r>
            <a:endParaRPr lang="da-DK" altLang="da-DK" dirty="0" smtClean="0"/>
          </a:p>
        </p:txBody>
      </p:sp>
      <p:pic>
        <p:nvPicPr>
          <p:cNvPr id="117764" name="Picture 4" descr="køleskab2,f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3358" y="2470068"/>
            <a:ext cx="3670642" cy="408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109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Uddannelse i fødevarehygiejne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1650670"/>
            <a:ext cx="7785100" cy="4394531"/>
          </a:xfrm>
        </p:spPr>
        <p:txBody>
          <a:bodyPr/>
          <a:lstStyle/>
          <a:p>
            <a:r>
              <a:rPr lang="da-DK" sz="2000" dirty="0"/>
              <a:t>Bekendtgørelsen om uddannelse i fødevarehygiejne er </a:t>
            </a:r>
            <a:r>
              <a:rPr lang="da-DK" sz="2000" dirty="0">
                <a:solidFill>
                  <a:srgbClr val="FF0000"/>
                </a:solidFill>
              </a:rPr>
              <a:t>ophævet med virkning fra 1. november 2014. </a:t>
            </a:r>
            <a:r>
              <a:rPr lang="da-DK" sz="2000" dirty="0"/>
              <a:t/>
            </a:r>
            <a:br>
              <a:rPr lang="da-DK" sz="2000" dirty="0"/>
            </a:br>
            <a:r>
              <a:rPr lang="da-DK" sz="2000" dirty="0"/>
              <a:t/>
            </a:r>
            <a:br>
              <a:rPr lang="da-DK" sz="2000" dirty="0"/>
            </a:br>
            <a:r>
              <a:rPr lang="da-DK" sz="2000" b="1" dirty="0">
                <a:solidFill>
                  <a:srgbClr val="FF0000"/>
                </a:solidFill>
              </a:rPr>
              <a:t>Der er ikke længere krav om en særlig uddannelse i fødevarehygiejne for personalet i detailvirksomheder.</a:t>
            </a:r>
            <a:br>
              <a:rPr lang="da-DK" sz="2000" b="1" dirty="0">
                <a:solidFill>
                  <a:srgbClr val="FF0000"/>
                </a:solidFill>
              </a:rPr>
            </a:br>
            <a:r>
              <a:rPr lang="da-DK" sz="2000" b="1" dirty="0">
                <a:solidFill>
                  <a:srgbClr val="FF0000"/>
                </a:solidFill>
              </a:rPr>
              <a:t/>
            </a:r>
            <a:br>
              <a:rPr lang="da-DK" sz="2000" b="1" dirty="0">
                <a:solidFill>
                  <a:srgbClr val="FF0000"/>
                </a:solidFill>
              </a:rPr>
            </a:br>
            <a:r>
              <a:rPr lang="da-DK" sz="2000" dirty="0"/>
              <a:t>I alle fødevarevirksomheder gælder det dog stadig, at personalet skal instrueres eller uddannes i </a:t>
            </a:r>
            <a:r>
              <a:rPr lang="da-DK" sz="2000" dirty="0" smtClean="0"/>
              <a:t>fødevarehygiejne</a:t>
            </a:r>
            <a:r>
              <a:rPr lang="da-DK" sz="2000" dirty="0"/>
              <a:t>, så </a:t>
            </a:r>
            <a:r>
              <a:rPr lang="da-DK" sz="2000" dirty="0" smtClean="0"/>
              <a:t>de har den fornødne viden </a:t>
            </a:r>
            <a:r>
              <a:rPr lang="da-DK" sz="2000" dirty="0"/>
              <a:t>i </a:t>
            </a:r>
            <a:r>
              <a:rPr lang="da-DK" sz="2000" dirty="0" smtClean="0"/>
              <a:t>forhold </a:t>
            </a:r>
            <a:r>
              <a:rPr lang="da-DK" sz="2000" dirty="0"/>
              <a:t>til </a:t>
            </a:r>
            <a:r>
              <a:rPr lang="da-DK" sz="2000" dirty="0" smtClean="0"/>
              <a:t>de arbejdsopgaver, </a:t>
            </a:r>
            <a:r>
              <a:rPr lang="da-DK" sz="2000" dirty="0"/>
              <a:t>de </a:t>
            </a:r>
            <a:r>
              <a:rPr lang="da-DK" sz="2000" dirty="0" smtClean="0"/>
              <a:t>udfører i køkkenet. </a:t>
            </a:r>
            <a:r>
              <a:rPr lang="da-DK" sz="2000" dirty="0"/>
              <a:t>Instruktionen/uddannelsen skal gives fra første ansættelsesdag.</a:t>
            </a:r>
            <a:br>
              <a:rPr lang="da-DK" sz="2000" dirty="0"/>
            </a:br>
            <a:r>
              <a:rPr lang="da-DK" sz="2000" dirty="0"/>
              <a:t/>
            </a:r>
            <a:br>
              <a:rPr lang="da-DK" sz="2000" dirty="0"/>
            </a:br>
            <a:r>
              <a:rPr lang="da-DK" sz="2000" dirty="0"/>
              <a:t>Det er lederen af fødevarevirksomheden, der er ansvarlig for, at personalet har den rette instruktion/uddannelse.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77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Opbevaring</a:t>
            </a:r>
          </a:p>
        </p:txBody>
      </p:sp>
      <p:sp>
        <p:nvSpPr>
          <p:cNvPr id="118787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da-DK" altLang="da-DK" sz="2400" b="1" i="1" smtClean="0"/>
              <a:t>Hvorfor er det vigtigt at opbevare fødevarer rigtigt?</a:t>
            </a:r>
            <a:r>
              <a:rPr lang="da-DK" altLang="da-DK" sz="2400" i="1" smtClean="0"/>
              <a:t> </a:t>
            </a:r>
          </a:p>
          <a:p>
            <a:pPr eaLnBrk="1" hangingPunct="1">
              <a:buFont typeface="Arial" charset="0"/>
              <a:buNone/>
            </a:pPr>
            <a:endParaRPr lang="da-DK" altLang="da-DK" sz="2400" smtClean="0"/>
          </a:p>
          <a:p>
            <a:pPr eaLnBrk="1" hangingPunct="1"/>
            <a:endParaRPr lang="da-DK" altLang="da-DK" sz="2400" smtClean="0"/>
          </a:p>
          <a:p>
            <a:pPr eaLnBrk="1" hangingPunct="1"/>
            <a:r>
              <a:rPr lang="da-DK" altLang="da-DK" sz="2400" smtClean="0"/>
              <a:t>Det hæmmer eller standser vækst af mikroorganismer</a:t>
            </a:r>
          </a:p>
          <a:p>
            <a:pPr eaLnBrk="1" hangingPunct="1"/>
            <a:endParaRPr lang="da-DK" altLang="da-DK" sz="2400" smtClean="0"/>
          </a:p>
          <a:p>
            <a:pPr eaLnBrk="1" hangingPunct="1"/>
            <a:r>
              <a:rPr lang="da-DK" altLang="da-DK" sz="2400" smtClean="0"/>
              <a:t>Kvalitetsbevarelse</a:t>
            </a:r>
          </a:p>
          <a:p>
            <a:pPr eaLnBrk="1" hangingPunct="1"/>
            <a:endParaRPr lang="da-DK" altLang="da-DK" sz="2400" smtClean="0"/>
          </a:p>
          <a:p>
            <a:pPr eaLnBrk="1" hangingPunct="1"/>
            <a:r>
              <a:rPr lang="da-DK" altLang="da-DK" sz="2400" smtClean="0"/>
              <a:t>Holdbarheden øges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110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Køletemperatur</a:t>
            </a:r>
          </a:p>
        </p:txBody>
      </p:sp>
      <p:sp>
        <p:nvSpPr>
          <p:cNvPr id="119811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altLang="da-DK" i="1" smtClean="0"/>
              <a:t>Hvor mange grader skal der være i:</a:t>
            </a:r>
          </a:p>
          <a:p>
            <a:pPr eaLnBrk="1" hangingPunct="1">
              <a:buFont typeface="Arial" charset="0"/>
              <a:buNone/>
            </a:pPr>
            <a:endParaRPr lang="da-DK" altLang="da-DK" smtClean="0"/>
          </a:p>
          <a:p>
            <a:pPr eaLnBrk="1" hangingPunct="1"/>
            <a:r>
              <a:rPr lang="da-DK" altLang="da-DK" smtClean="0"/>
              <a:t>I køleskab/rum?</a:t>
            </a:r>
          </a:p>
          <a:p>
            <a:pPr eaLnBrk="1" hangingPunct="1">
              <a:buFont typeface="Arial" charset="0"/>
              <a:buNone/>
            </a:pPr>
            <a:endParaRPr lang="da-DK" altLang="da-DK" smtClean="0"/>
          </a:p>
          <a:p>
            <a:pPr eaLnBrk="1" hangingPunct="1"/>
            <a:r>
              <a:rPr lang="da-DK" altLang="da-DK" smtClean="0"/>
              <a:t>I fryseskab/rum?</a:t>
            </a:r>
          </a:p>
          <a:p>
            <a:pPr eaLnBrk="1" hangingPunct="1">
              <a:buFont typeface="Arial" charset="0"/>
              <a:buNone/>
            </a:pPr>
            <a:endParaRPr lang="da-DK" altLang="da-DK" smtClean="0"/>
          </a:p>
          <a:p>
            <a:pPr eaLnBrk="1" hangingPunct="1"/>
            <a:r>
              <a:rPr lang="da-DK" altLang="da-DK" smtClean="0"/>
              <a:t>(Svaleskab/rum)?   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111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Køletemperatur</a:t>
            </a:r>
          </a:p>
        </p:txBody>
      </p:sp>
      <p:pic>
        <p:nvPicPr>
          <p:cNvPr id="120835" name="Billed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403350"/>
            <a:ext cx="6224588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C4193-EB90-4BF0-B1B5-59B45853654D}" type="slidenum">
              <a:rPr lang="da-DK" smtClean="0"/>
              <a:pPr>
                <a:defRPr/>
              </a:pPr>
              <a:t>112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Opbevaring af levnedsmidler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79417"/>
            <a:ext cx="8229600" cy="504680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da-DK" altLang="da-DK" sz="2400" dirty="0" smtClean="0"/>
              <a:t>Fordel varerne hurtigst muligt til deres rigtige pladser på frost, køl og </a:t>
            </a:r>
            <a:r>
              <a:rPr lang="da-DK" altLang="da-DK" sz="2400" dirty="0" err="1" smtClean="0"/>
              <a:t>tørlager</a:t>
            </a:r>
            <a:endParaRPr lang="da-DK" altLang="da-DK" sz="2400" dirty="0" smtClean="0"/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da-DK" altLang="da-DK" sz="2400" dirty="0" smtClean="0"/>
              <a:t>Undgå at varerne krydser og dermed smitter fra den ene til den anden (krydskontaminering)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da-DK" altLang="da-DK" sz="2400" dirty="0" smtClean="0"/>
              <a:t>Hold øje med varens temperatur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da-DK" altLang="da-DK" sz="2400" dirty="0" smtClean="0"/>
              <a:t>Tjek temperatur ved indsættelse af varm mad på køl!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da-DK" altLang="da-DK" sz="2400" dirty="0" smtClean="0"/>
              <a:t>Lad ikke snavset emballage komme ind i rene rum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da-DK" altLang="da-DK" sz="2400" dirty="0" smtClean="0"/>
              <a:t>Ingen regler for opbevaringstemperaturer for frugt, grønt, brød, så disse må opbevares uden for køl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a-DK" altLang="da-DK" sz="24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113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b="1" smtClean="0"/>
              <a:t>Hvor skal varerne stå?</a:t>
            </a:r>
          </a:p>
        </p:txBody>
      </p:sp>
      <p:sp>
        <p:nvSpPr>
          <p:cNvPr id="1228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710113" y="1341438"/>
            <a:ext cx="4038600" cy="4525962"/>
          </a:xfrm>
        </p:spPr>
        <p:txBody>
          <a:bodyPr/>
          <a:lstStyle/>
          <a:p>
            <a:pPr marL="533400" indent="-533400">
              <a:buFontTx/>
              <a:buAutoNum type="arabicParenR"/>
            </a:pPr>
            <a:r>
              <a:rPr lang="da-DK" altLang="da-DK" sz="2800" smtClean="0"/>
              <a:t>Kød til optøning</a:t>
            </a:r>
          </a:p>
          <a:p>
            <a:pPr marL="533400" indent="-533400">
              <a:buFontTx/>
              <a:buAutoNum type="arabicParenR"/>
            </a:pPr>
            <a:r>
              <a:rPr lang="da-DK" altLang="da-DK" sz="2800" smtClean="0"/>
              <a:t>Færdigbagt tærte</a:t>
            </a:r>
          </a:p>
          <a:p>
            <a:pPr marL="533400" indent="-533400">
              <a:buFontTx/>
              <a:buAutoNum type="arabicParenR"/>
            </a:pPr>
            <a:r>
              <a:rPr lang="da-DK" altLang="da-DK" sz="2800" smtClean="0"/>
              <a:t>Agurk, tomat og salat</a:t>
            </a:r>
          </a:p>
          <a:p>
            <a:pPr marL="533400" indent="-533400">
              <a:buFontTx/>
              <a:buAutoNum type="arabicParenR"/>
            </a:pPr>
            <a:r>
              <a:rPr lang="da-DK" altLang="da-DK" sz="2800" smtClean="0"/>
              <a:t>Æg </a:t>
            </a:r>
          </a:p>
          <a:p>
            <a:pPr marL="533400" indent="-533400">
              <a:buFontTx/>
              <a:buAutoNum type="arabicParenR"/>
            </a:pPr>
            <a:r>
              <a:rPr lang="da-DK" altLang="da-DK" sz="2800" smtClean="0"/>
              <a:t>Franskbrød </a:t>
            </a:r>
          </a:p>
          <a:p>
            <a:pPr marL="533400" indent="-533400">
              <a:buFontTx/>
              <a:buAutoNum type="arabicParenR"/>
            </a:pPr>
            <a:r>
              <a:rPr lang="da-DK" altLang="da-DK" sz="2800" smtClean="0"/>
              <a:t>Mælk</a:t>
            </a:r>
          </a:p>
        </p:txBody>
      </p:sp>
      <p:sp>
        <p:nvSpPr>
          <p:cNvPr id="122884" name="AutoShape 8"/>
          <p:cNvSpPr>
            <a:spLocks noChangeArrowheads="1"/>
          </p:cNvSpPr>
          <p:nvPr/>
        </p:nvSpPr>
        <p:spPr bwMode="auto">
          <a:xfrm>
            <a:off x="6516688" y="4508500"/>
            <a:ext cx="2303462" cy="1943100"/>
          </a:xfrm>
          <a:prstGeom prst="cloudCallout">
            <a:avLst>
              <a:gd name="adj1" fmla="val -55236"/>
              <a:gd name="adj2" fmla="val 5514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a-DK" altLang="da-DK"/>
          </a:p>
        </p:txBody>
      </p:sp>
      <p:sp>
        <p:nvSpPr>
          <p:cNvPr id="122885" name="Text Box 9"/>
          <p:cNvSpPr txBox="1">
            <a:spLocks noChangeArrowheads="1"/>
          </p:cNvSpPr>
          <p:nvPr/>
        </p:nvSpPr>
        <p:spPr bwMode="auto">
          <a:xfrm>
            <a:off x="6805613" y="4960938"/>
            <a:ext cx="19431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altLang="da-DK"/>
              <a:t>Hvilke forholdsregler skal der tages?</a:t>
            </a:r>
          </a:p>
        </p:txBody>
      </p:sp>
      <p:pic>
        <p:nvPicPr>
          <p:cNvPr id="1228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591294"/>
            <a:ext cx="3154679" cy="5025406"/>
          </a:xfrm>
          <a:noFill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F2374-2A9F-4D9D-9955-A02A5D96C3BA}" type="slidenum">
              <a:rPr lang="da-DK" smtClean="0"/>
              <a:pPr>
                <a:defRPr/>
              </a:pPr>
              <a:t>114</a:t>
            </a:fld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5800" y="231933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da-D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Opbevaringsopgave</a:t>
            </a:r>
            <a:endParaRPr lang="da-D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5701" y="3906837"/>
            <a:ext cx="339248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85750"/>
            <a:ext cx="29924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115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Produktion</a:t>
            </a:r>
          </a:p>
        </p:txBody>
      </p:sp>
      <p:sp>
        <p:nvSpPr>
          <p:cNvPr id="124931" name="Pladsholder til indhold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54292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smtClean="0"/>
              <a:t>Ved både varm og kold produktion er det vigtigt at huske følgende:</a:t>
            </a:r>
          </a:p>
          <a:p>
            <a:r>
              <a:rPr lang="da-DK" altLang="da-DK" sz="2400" smtClean="0"/>
              <a:t>Råvaren  skal først ud af køl så tæt på tilberednings-tidspunket så muligt</a:t>
            </a:r>
          </a:p>
          <a:p>
            <a:r>
              <a:rPr lang="da-DK" altLang="da-DK" sz="2400" smtClean="0"/>
              <a:t>Smid tom emballage og æggeskaller i skraldespanden med det samme og vask hænderne grundigt</a:t>
            </a:r>
          </a:p>
          <a:p>
            <a:r>
              <a:rPr lang="da-DK" altLang="da-DK" sz="2400" smtClean="0"/>
              <a:t>Hakket kød, kød og fiskefars og rå medister skal anvendes inden 24 timer (Ellers skal køkkenet have en særlig godkendelse)</a:t>
            </a:r>
          </a:p>
          <a:p>
            <a:r>
              <a:rPr lang="da-DK" altLang="da-DK" sz="2400" smtClean="0"/>
              <a:t>Pas på kryds/gen-smitte: Hold råvarerne adskilt og vask hænder efter hver proces</a:t>
            </a:r>
          </a:p>
          <a:p>
            <a:endParaRPr lang="da-DK" altLang="da-DK" sz="2400" smtClean="0"/>
          </a:p>
          <a:p>
            <a:endParaRPr lang="da-DK" altLang="da-DK" sz="2400" smtClean="0"/>
          </a:p>
          <a:p>
            <a:endParaRPr lang="da-DK" altLang="da-DK" sz="2400" smtClean="0"/>
          </a:p>
          <a:p>
            <a:endParaRPr lang="da-DK" altLang="da-DK" sz="2400" smtClean="0"/>
          </a:p>
          <a:p>
            <a:endParaRPr lang="da-DK" altLang="da-DK" smtClean="0"/>
          </a:p>
          <a:p>
            <a:pPr>
              <a:buFont typeface="Arial" charset="0"/>
              <a:buNone/>
            </a:pPr>
            <a:endParaRPr lang="da-DK" altLang="da-DK" smtClean="0"/>
          </a:p>
          <a:p>
            <a:endParaRPr lang="da-DK" altLang="da-DK" sz="240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116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da-DK" altLang="da-DK" smtClean="0"/>
              <a:t>Produktion</a:t>
            </a:r>
          </a:p>
        </p:txBody>
      </p:sp>
      <p:sp>
        <p:nvSpPr>
          <p:cNvPr id="125955" name="Pladsholder til indhold 2"/>
          <p:cNvSpPr>
            <a:spLocks noGrp="1"/>
          </p:cNvSpPr>
          <p:nvPr>
            <p:ph idx="1"/>
          </p:nvPr>
        </p:nvSpPr>
        <p:spPr>
          <a:xfrm>
            <a:off x="457200" y="1330036"/>
            <a:ext cx="8229600" cy="538508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Kold produktion</a:t>
            </a:r>
          </a:p>
          <a:p>
            <a:r>
              <a:rPr lang="da-DK" altLang="da-DK" sz="2200" dirty="0" smtClean="0"/>
              <a:t>Ved vakuumpakket pålæg der åbnes, afgør man selv holdbarheden. Husk datomærkning</a:t>
            </a:r>
          </a:p>
          <a:p>
            <a:r>
              <a:rPr lang="da-DK" altLang="da-DK" sz="2200" b="1" dirty="0" smtClean="0"/>
              <a:t>OBS på kryds/gensmitte </a:t>
            </a:r>
            <a:r>
              <a:rPr lang="da-DK" altLang="da-DK" sz="2200" dirty="0" smtClean="0"/>
              <a:t>ved brug af pålægsmaskine</a:t>
            </a:r>
          </a:p>
          <a:p>
            <a:r>
              <a:rPr lang="da-DK" altLang="da-DK" sz="2200" dirty="0" smtClean="0"/>
              <a:t>Smørrebrød, pitabrød, sandwich mm. Indeholder mange forskellige råvarer. </a:t>
            </a:r>
            <a:r>
              <a:rPr lang="da-DK" altLang="da-DK" sz="2200" b="1" dirty="0" smtClean="0"/>
              <a:t>OBS på kryds/gensmitte</a:t>
            </a:r>
          </a:p>
          <a:p>
            <a:r>
              <a:rPr lang="da-DK" altLang="da-DK" sz="2200" dirty="0" smtClean="0"/>
              <a:t>Ved kager, cremer og is der ikke opvarmes til 75 grader skal der anvendes pasteuriserede æg. OBS hurtig nedkøling</a:t>
            </a:r>
          </a:p>
          <a:p>
            <a:r>
              <a:rPr lang="da-DK" altLang="da-DK" sz="2200" dirty="0" smtClean="0"/>
              <a:t>Produkter med flødeskum, fromage, eller cremer skal opbevares ved min. 5 grader.</a:t>
            </a:r>
          </a:p>
          <a:p>
            <a:r>
              <a:rPr lang="da-DK" altLang="da-DK" sz="2200" dirty="0" smtClean="0"/>
              <a:t>Kan opbevares ved 10 grader hvis de sælges indenfor 12 timer efter fremstillingen </a:t>
            </a:r>
          </a:p>
          <a:p>
            <a:endParaRPr lang="da-DK" altLang="da-DK" sz="2400" dirty="0" smtClean="0"/>
          </a:p>
        </p:txBody>
      </p:sp>
      <p:pic>
        <p:nvPicPr>
          <p:cNvPr id="125956" name="Picture 4" descr="http://www.hoyers.dk/webpages/shopfoto/small/varesmall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0720" y="321469"/>
            <a:ext cx="14525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6" descr="http://tubby.scene7.com/is/image/tubby/FS3?$prod$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0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117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922337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Varmebehandling: 75°C</a:t>
            </a:r>
            <a:r>
              <a:rPr lang="da-DK" altLang="da-DK" sz="4000" smtClean="0"/>
              <a:t> 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3164"/>
            <a:ext cx="5176198" cy="496858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Der skal opnås en </a:t>
            </a:r>
            <a:r>
              <a:rPr lang="da-DK" altLang="da-DK" sz="2400" i="1" dirty="0" smtClean="0"/>
              <a:t>kernetemperatur</a:t>
            </a:r>
            <a:r>
              <a:rPr lang="da-DK" altLang="da-DK" sz="2400" dirty="0" smtClean="0"/>
              <a:t> på mindst </a:t>
            </a:r>
            <a:r>
              <a:rPr lang="da-DK" altLang="da-DK" sz="2400" b="1" dirty="0" smtClean="0"/>
              <a:t>75 °C</a:t>
            </a:r>
            <a:r>
              <a:rPr lang="da-DK" altLang="da-DK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Ved 75 °C er alle bakterier dræbt. Men bakteriesporene er der endnu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Ved tilsmagning med friske krydderier, skal man opvarme retten til 75 °C igen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200" b="1" dirty="0" err="1" smtClean="0"/>
              <a:t>Döner</a:t>
            </a:r>
            <a:r>
              <a:rPr lang="da-DK" altLang="da-DK" sz="2200" b="1" dirty="0" smtClean="0"/>
              <a:t> Kebab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a-DK" altLang="da-DK" sz="2200" dirty="0" smtClean="0"/>
              <a:t>      Fremstilles af skiver/fars af kød fra kalv, okse, kylling eller lam og SKAL opvarmes til min. 75 grader</a:t>
            </a:r>
          </a:p>
        </p:txBody>
      </p:sp>
      <p:pic>
        <p:nvPicPr>
          <p:cNvPr id="126980" name="Picture 4" descr="varmebehandling,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7023" y="1571626"/>
            <a:ext cx="3123253" cy="395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A95F3-43E7-4648-9843-868E36EE7D57}" type="slidenum">
              <a:rPr lang="da-DK" smtClean="0"/>
              <a:pPr>
                <a:defRPr/>
              </a:pPr>
              <a:t>118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b="1" smtClean="0"/>
              <a:t>Varmebehandling</a:t>
            </a:r>
          </a:p>
        </p:txBody>
      </p:sp>
      <p:sp>
        <p:nvSpPr>
          <p:cNvPr id="128003" name="Pladsholder til indhold 4"/>
          <p:cNvSpPr>
            <a:spLocks noGrp="1"/>
          </p:cNvSpPr>
          <p:nvPr>
            <p:ph idx="1"/>
          </p:nvPr>
        </p:nvSpPr>
        <p:spPr>
          <a:xfrm>
            <a:off x="457200" y="1998663"/>
            <a:ext cx="8229600" cy="34464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sz="2400" smtClean="0"/>
              <a:t>§26 Hygiejnebekendtgørelsen:</a:t>
            </a:r>
          </a:p>
          <a:p>
            <a:pPr>
              <a:buFont typeface="Arial" charset="0"/>
              <a:buNone/>
            </a:pPr>
            <a:endParaRPr lang="da-DK" altLang="da-DK" sz="2400" smtClean="0"/>
          </a:p>
          <a:p>
            <a:pPr>
              <a:buFont typeface="Arial" charset="0"/>
              <a:buNone/>
            </a:pPr>
            <a:r>
              <a:rPr lang="da-DK" altLang="da-DK" sz="2400" i="1" smtClean="0"/>
              <a:t>	</a:t>
            </a:r>
            <a:r>
              <a:rPr lang="da-DK" altLang="da-DK" sz="2400" b="1" i="1" smtClean="0"/>
              <a:t>”Ved ægholdige fødevarer skal hele fødevaren varmebehandles til mindst 75</a:t>
            </a:r>
            <a:r>
              <a:rPr lang="da-DK" altLang="da-DK" sz="2400" b="1" i="1" smtClean="0">
                <a:sym typeface="Symbol" pitchFamily="18" charset="2"/>
              </a:rPr>
              <a:t>C, med mindre der anvendes pasteuriserede ægprodukter”.</a:t>
            </a:r>
            <a:endParaRPr lang="da-DK" altLang="da-DK" sz="2400" b="1" i="1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119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150938"/>
          </a:xfrm>
        </p:spPr>
        <p:txBody>
          <a:bodyPr/>
          <a:lstStyle/>
          <a:p>
            <a:pPr eaLnBrk="1" hangingPunct="1"/>
            <a:r>
              <a:rPr lang="da-DK" sz="3200" smtClean="0"/>
              <a:t>Virksomheder der behandler fødevarer, skal følge en række bestemmelser</a:t>
            </a:r>
            <a:br>
              <a:rPr lang="da-DK" sz="3200" smtClean="0"/>
            </a:br>
            <a:r>
              <a:rPr lang="da-DK" smtClean="0"/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72540"/>
            <a:ext cx="7785100" cy="3937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a-DK" dirty="0" smtClean="0"/>
          </a:p>
          <a:p>
            <a:pPr eaLnBrk="1" hangingPunct="1">
              <a:defRPr/>
            </a:pPr>
            <a:r>
              <a:rPr lang="da-DK" dirty="0" smtClean="0"/>
              <a:t>Er fastlagt i EU og i nationalt regi</a:t>
            </a:r>
          </a:p>
          <a:p>
            <a:pPr eaLnBrk="1" hangingPunct="1">
              <a:defRPr/>
            </a:pPr>
            <a:endParaRPr lang="da-DK" dirty="0" smtClean="0"/>
          </a:p>
          <a:p>
            <a:pPr eaLnBrk="1" hangingPunct="1">
              <a:defRPr/>
            </a:pPr>
            <a:r>
              <a:rPr lang="da-DK" dirty="0" smtClean="0"/>
              <a:t>Reglerne i lovgivningen gælder:</a:t>
            </a:r>
          </a:p>
          <a:p>
            <a:pPr>
              <a:defRPr/>
            </a:pPr>
            <a:endParaRPr lang="da-DK" sz="2000" dirty="0" smtClean="0"/>
          </a:p>
          <a:p>
            <a:pPr>
              <a:defRPr/>
            </a:pPr>
            <a:r>
              <a:rPr lang="da-DK" sz="2000" dirty="0" smtClean="0">
                <a:solidFill>
                  <a:srgbClr val="FF0000"/>
                </a:solidFill>
              </a:rPr>
              <a:t>Restauranter – cafeer – pizzeriaer – storkøkkener – grillbarer – </a:t>
            </a:r>
            <a:r>
              <a:rPr lang="da-DK" sz="2000" dirty="0">
                <a:solidFill>
                  <a:srgbClr val="FF0000"/>
                </a:solidFill>
              </a:rPr>
              <a:t>b</a:t>
            </a:r>
            <a:r>
              <a:rPr lang="da-DK" sz="2000" dirty="0" smtClean="0">
                <a:solidFill>
                  <a:srgbClr val="FF0000"/>
                </a:solidFill>
              </a:rPr>
              <a:t>agerier - frugt og grønthandlere – slagtere, fiskehandlere, (skoler) osv.</a:t>
            </a:r>
          </a:p>
          <a:p>
            <a:pPr eaLnBrk="1" hangingPunct="1">
              <a:defRPr/>
            </a:pPr>
            <a:endParaRPr lang="da-DK" sz="20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18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Undtagelsesregler</a:t>
            </a:r>
          </a:p>
        </p:txBody>
      </p:sp>
      <p:sp>
        <p:nvSpPr>
          <p:cNvPr id="129027" name="Pladsholder til indhold 5"/>
          <p:cNvSpPr>
            <a:spLocks noGrp="1"/>
          </p:cNvSpPr>
          <p:nvPr>
            <p:ph idx="1"/>
          </p:nvPr>
        </p:nvSpPr>
        <p:spPr>
          <a:xfrm>
            <a:off x="428625" y="1285875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da-DK" altLang="da-DK" b="1" smtClean="0"/>
              <a:t>Undtagelser fra kravet om varmebehandling:</a:t>
            </a:r>
          </a:p>
          <a:p>
            <a:pPr eaLnBrk="1" hangingPunct="1">
              <a:buFont typeface="Arial" charset="0"/>
              <a:buNone/>
            </a:pPr>
            <a:endParaRPr lang="da-DK" altLang="da-DK" b="1" smtClean="0"/>
          </a:p>
          <a:p>
            <a:pPr lvl="1" eaLnBrk="1" hangingPunct="1"/>
            <a:r>
              <a:rPr lang="da-DK" altLang="da-DK" sz="2400" smtClean="0"/>
              <a:t>Hvis virksomheden kan dokumentere, at en lavere temperatur ikke indebærer nogen sundhedsfare</a:t>
            </a:r>
          </a:p>
          <a:p>
            <a:pPr lvl="1" eaLnBrk="1" hangingPunct="1">
              <a:buFont typeface="Arial" charset="0"/>
              <a:buNone/>
            </a:pPr>
            <a:endParaRPr lang="da-DK" altLang="da-DK" sz="2400" smtClean="0"/>
          </a:p>
          <a:p>
            <a:pPr lvl="1" eaLnBrk="1" hangingPunct="1"/>
            <a:r>
              <a:rPr lang="da-DK" altLang="da-DK" sz="2400" smtClean="0"/>
              <a:t>Nogle fødevarer behøver ikke at blive varmebehandling til 75 °C .</a:t>
            </a:r>
          </a:p>
          <a:p>
            <a:pPr lvl="1" eaLnBrk="1" hangingPunct="1">
              <a:buFont typeface="Arial" charset="0"/>
              <a:buNone/>
            </a:pPr>
            <a:endParaRPr lang="da-DK" altLang="da-DK" sz="2400" b="1" i="1" smtClean="0"/>
          </a:p>
          <a:p>
            <a:pPr eaLnBrk="1" hangingPunct="1">
              <a:buFont typeface="Arial" charset="0"/>
              <a:buNone/>
            </a:pPr>
            <a:r>
              <a:rPr lang="da-DK" altLang="da-DK" sz="2400" b="1" i="1" smtClean="0"/>
              <a:t>		Hvad kan det være for fødevarer?</a:t>
            </a:r>
          </a:p>
          <a:p>
            <a:pPr eaLnBrk="1" hangingPunct="1"/>
            <a:endParaRPr lang="da-DK" altLang="da-DK" smtClean="0"/>
          </a:p>
          <a:p>
            <a:pPr eaLnBrk="1" hangingPunct="1"/>
            <a:endParaRPr lang="da-DK" altLang="da-DK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el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da-DK" altLang="da-DK" b="1" smtClean="0"/>
              <a:t>Ingen regel uden undtagelser</a:t>
            </a:r>
          </a:p>
        </p:txBody>
      </p:sp>
      <p:sp>
        <p:nvSpPr>
          <p:cNvPr id="130051" name="Pladsholder til indhold 2"/>
          <p:cNvSpPr>
            <a:spLocks noGrp="1"/>
          </p:cNvSpPr>
          <p:nvPr>
            <p:ph idx="1"/>
          </p:nvPr>
        </p:nvSpPr>
        <p:spPr>
          <a:xfrm>
            <a:off x="358775" y="1598572"/>
            <a:ext cx="7785100" cy="3937000"/>
          </a:xfrm>
        </p:spPr>
        <p:txBody>
          <a:bodyPr/>
          <a:lstStyle/>
          <a:p>
            <a:r>
              <a:rPr lang="da-DK" altLang="da-DK" sz="2400" dirty="0" smtClean="0"/>
              <a:t>Hele kødstykker, hvor det er almindeligt at </a:t>
            </a:r>
          </a:p>
          <a:p>
            <a:pPr>
              <a:buFont typeface="Arial" charset="0"/>
              <a:buNone/>
            </a:pPr>
            <a:r>
              <a:rPr lang="da-DK" altLang="da-DK" sz="2400" dirty="0" smtClean="0"/>
              <a:t>     servere rød eller rosa</a:t>
            </a:r>
          </a:p>
          <a:p>
            <a:pPr>
              <a:buFont typeface="Arial" charset="0"/>
              <a:buNone/>
            </a:pPr>
            <a:endParaRPr lang="da-DK" altLang="da-DK" sz="2400" dirty="0" smtClean="0"/>
          </a:p>
          <a:p>
            <a:r>
              <a:rPr lang="da-DK" altLang="da-DK" sz="2400" dirty="0" smtClean="0"/>
              <a:t>Kødstykker der ikke ønskes gennemstegt f.eks. engelsk bøf</a:t>
            </a:r>
          </a:p>
          <a:p>
            <a:endParaRPr lang="da-DK" altLang="da-DK" sz="2400" dirty="0" smtClean="0"/>
          </a:p>
          <a:p>
            <a:r>
              <a:rPr lang="da-DK" altLang="da-DK" sz="2400" dirty="0" smtClean="0"/>
              <a:t>Spejlæg og blødkogte æg</a:t>
            </a:r>
          </a:p>
          <a:p>
            <a:pPr>
              <a:buFont typeface="Arial" charset="0"/>
              <a:buNone/>
            </a:pPr>
            <a:endParaRPr lang="da-DK" altLang="da-DK" sz="2400" dirty="0" smtClean="0"/>
          </a:p>
          <a:p>
            <a:pPr>
              <a:buFont typeface="Arial" charset="0"/>
              <a:buNone/>
            </a:pPr>
            <a:r>
              <a:rPr lang="da-DK" altLang="da-DK" b="1" dirty="0" smtClean="0"/>
              <a:t>Kunden spiser disse retter på eget ansvar!!</a:t>
            </a:r>
          </a:p>
        </p:txBody>
      </p:sp>
      <p:pic>
        <p:nvPicPr>
          <p:cNvPr id="130052" name="Picture 2" descr="http://www.billige-ting.dk/billeder/sparetips/sparetip_zheYkq2P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8038" y="3512870"/>
            <a:ext cx="15716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4" descr="http://www.madopskriftertilfester.dk/Oksemoerbr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1428750"/>
            <a:ext cx="14287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229600" cy="868362"/>
          </a:xfrm>
        </p:spPr>
        <p:txBody>
          <a:bodyPr/>
          <a:lstStyle/>
          <a:p>
            <a:pPr algn="l" eaLnBrk="1" hangingPunct="1"/>
            <a:r>
              <a:rPr lang="da-DK" altLang="da-DK" sz="4000" b="1" dirty="0" smtClean="0"/>
              <a:t>Varmholdning 65°C</a:t>
            </a:r>
            <a:r>
              <a:rPr lang="da-DK" altLang="da-DK" sz="4000" dirty="0" smtClean="0"/>
              <a:t>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912"/>
            <a:ext cx="4897438" cy="532717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Varmholdes mad, skal temperaturen være mindst   65 °C i centrum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alt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Må varmeholdes ved 65 °C i ubestemt tid. Tænk kvalitet!</a:t>
            </a:r>
          </a:p>
          <a:p>
            <a:pPr eaLnBrk="1" hangingPunct="1">
              <a:lnSpc>
                <a:spcPct val="90000"/>
              </a:lnSpc>
            </a:pPr>
            <a:endParaRPr lang="da-DK" alt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err="1" smtClean="0"/>
              <a:t>Varmholdelse</a:t>
            </a:r>
            <a:r>
              <a:rPr lang="da-DK" altLang="da-DK" sz="2400" dirty="0" smtClean="0"/>
              <a:t> kan ske i forbindelse med: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2400" dirty="0" smtClean="0"/>
              <a:t>    - udbringning af mad til ældre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2400" dirty="0" smtClean="0"/>
              <a:t>    - buffet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2400" dirty="0" smtClean="0"/>
              <a:t>    - ved </a:t>
            </a:r>
            <a:r>
              <a:rPr lang="da-DK" altLang="da-DK" sz="2400" dirty="0" err="1" smtClean="0"/>
              <a:t>take</a:t>
            </a:r>
            <a:r>
              <a:rPr lang="da-DK" altLang="da-DK" sz="2400" dirty="0" smtClean="0"/>
              <a:t> </a:t>
            </a:r>
            <a:r>
              <a:rPr lang="da-DK" altLang="da-DK" sz="2400" dirty="0" err="1" smtClean="0"/>
              <a:t>away</a:t>
            </a:r>
            <a:endParaRPr lang="da-DK" altLang="da-DK" sz="2400" dirty="0" smtClean="0"/>
          </a:p>
        </p:txBody>
      </p:sp>
      <p:pic>
        <p:nvPicPr>
          <p:cNvPr id="131076" name="Picture 4" descr="varmholdning,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7034" y="995043"/>
            <a:ext cx="3336966" cy="291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5" descr="varmholdning2,f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7034" y="3913188"/>
            <a:ext cx="3325854" cy="280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A95F3-43E7-4648-9843-868E36EE7D57}" type="slidenum">
              <a:rPr lang="da-DK" smtClean="0"/>
              <a:pPr>
                <a:defRPr/>
              </a:pPr>
              <a:t>122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941388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Nedkøling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353787"/>
            <a:ext cx="4411683" cy="509940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Nedkøl hurtigt</a:t>
            </a:r>
          </a:p>
          <a:p>
            <a:pPr lvl="1" eaLnBrk="1" hangingPunct="1">
              <a:lnSpc>
                <a:spcPct val="80000"/>
              </a:lnSpc>
            </a:pPr>
            <a:r>
              <a:rPr lang="da-DK" altLang="da-DK" sz="2400" dirty="0" smtClean="0"/>
              <a:t>Sæt maden til køling umiddelbart efter, at den er dampet af.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da-DK" alt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 Efter varmebehandling bør temperaturen falde fra 65</a:t>
            </a:r>
            <a:r>
              <a:rPr lang="da-DK" altLang="da-DK" sz="2400" dirty="0" smtClean="0">
                <a:sym typeface="Symbol" pitchFamily="18" charset="2"/>
              </a:rPr>
              <a:t>C til 10 C inden for max. 3 timer. </a:t>
            </a:r>
            <a:endParaRPr lang="da-DK" altLang="da-DK" sz="2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a-DK" altLang="da-DK" sz="2400" dirty="0" smtClean="0"/>
              <a:t>	-&gt; evt. vha. blæstkøler 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Evt. opdele store portioner tilberedt mad i mindre portioner og tynde lag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2000" dirty="0" smtClean="0"/>
          </a:p>
        </p:txBody>
      </p:sp>
      <p:pic>
        <p:nvPicPr>
          <p:cNvPr id="132100" name="Picture 4" descr="blæstkøler,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08401" y="1555667"/>
            <a:ext cx="3840311" cy="4107502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A95F3-43E7-4648-9843-868E36EE7D57}" type="slidenum">
              <a:rPr lang="da-DK" smtClean="0"/>
              <a:pPr>
                <a:defRPr/>
              </a:pPr>
              <a:t>123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Optøning af kød</a:t>
            </a:r>
          </a:p>
        </p:txBody>
      </p:sp>
      <p:sp>
        <p:nvSpPr>
          <p:cNvPr id="13312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altLang="da-DK" b="1" i="1" smtClean="0"/>
              <a:t>Hvordan optøs kød bedst</a:t>
            </a:r>
            <a:r>
              <a:rPr lang="da-DK" altLang="da-DK" i="1" smtClean="0"/>
              <a:t>?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124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Optøning af kød</a:t>
            </a:r>
          </a:p>
        </p:txBody>
      </p:sp>
      <p:sp>
        <p:nvSpPr>
          <p:cNvPr id="134147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altLang="da-DK" sz="2400" b="1" i="1" smtClean="0"/>
              <a:t>Hvordan optøs kød bedst?</a:t>
            </a:r>
          </a:p>
          <a:p>
            <a:pPr eaLnBrk="1" hangingPunct="1">
              <a:buFont typeface="Arial" charset="0"/>
              <a:buNone/>
            </a:pPr>
            <a:endParaRPr lang="da-DK" altLang="da-DK" sz="2400" i="1" smtClean="0"/>
          </a:p>
          <a:p>
            <a:pPr eaLnBrk="1" hangingPunct="1"/>
            <a:r>
              <a:rPr lang="da-DK" altLang="da-DK" sz="2400" smtClean="0"/>
              <a:t>Optøning i køleskab i bakke, så kødet ikke kan dryppe på andre fødevarer.</a:t>
            </a:r>
          </a:p>
          <a:p>
            <a:pPr eaLnBrk="1" hangingPunct="1"/>
            <a:endParaRPr lang="da-DK" altLang="da-DK" sz="2400" smtClean="0"/>
          </a:p>
          <a:p>
            <a:pPr eaLnBrk="1" hangingPunct="1"/>
            <a:r>
              <a:rPr lang="da-DK" altLang="da-DK" sz="2400" smtClean="0"/>
              <a:t>Optøning i koldt vand = mindst mulig risiko for vækst af patogene mikroorganismer</a:t>
            </a:r>
          </a:p>
          <a:p>
            <a:pPr eaLnBrk="1" hangingPunct="1"/>
            <a:endParaRPr lang="da-DK" altLang="da-DK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Genopvarmning 75°C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0041"/>
            <a:ext cx="8229600" cy="460612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En kølet eller frossen færdigret, der genopvarmes skal opnå en temperatur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da-DK" altLang="da-DK" sz="2400" dirty="0" smtClean="0"/>
              <a:t>	på 75 °C også i centrum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alt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OBS: Brug af mikroovn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a-DK" alt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Risikoen for udvikling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da-DK" altLang="da-DK" sz="2400" dirty="0" smtClean="0"/>
              <a:t>	af bakterier mindskes,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da-DK" altLang="da-DK" sz="2400" dirty="0" smtClean="0"/>
              <a:t>	hvis maden genopvarmes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da-DK" altLang="da-DK" sz="2400" dirty="0" smtClean="0"/>
              <a:t>	til 75 °C 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960419"/>
            <a:ext cx="35639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4000" b="1" smtClean="0"/>
              <a:t>Anretning og servering</a:t>
            </a:r>
          </a:p>
        </p:txBody>
      </p:sp>
      <p:sp>
        <p:nvSpPr>
          <p:cNvPr id="136195" name="Pladsholder til indhold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52149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smtClean="0"/>
              <a:t>Vær opmærksom på følgende:</a:t>
            </a:r>
          </a:p>
          <a:p>
            <a:pPr>
              <a:buFont typeface="Arial" charset="0"/>
              <a:buNone/>
            </a:pPr>
            <a:endParaRPr lang="da-DK" altLang="da-DK" b="1" smtClean="0"/>
          </a:p>
          <a:p>
            <a:r>
              <a:rPr lang="da-DK" altLang="da-DK" sz="2400" smtClean="0"/>
              <a:t>Krydsmitte fra kunderne</a:t>
            </a:r>
          </a:p>
          <a:p>
            <a:endParaRPr lang="da-DK" altLang="da-DK" sz="2400" smtClean="0"/>
          </a:p>
          <a:p>
            <a:r>
              <a:rPr lang="da-DK" altLang="da-DK" sz="2400" smtClean="0"/>
              <a:t>Høj temperatur i lokalet</a:t>
            </a:r>
          </a:p>
          <a:p>
            <a:endParaRPr lang="da-DK" altLang="da-DK" sz="2400" smtClean="0"/>
          </a:p>
          <a:p>
            <a:r>
              <a:rPr lang="da-DK" altLang="da-DK" sz="2400" smtClean="0"/>
              <a:t>Blanding af råvarer= krydssmitte. Tag-tøj til hver ret.</a:t>
            </a:r>
          </a:p>
          <a:p>
            <a:endParaRPr lang="da-DK" altLang="da-DK" sz="2400" smtClean="0"/>
          </a:p>
          <a:p>
            <a:r>
              <a:rPr lang="da-DK" altLang="da-DK" sz="2400" smtClean="0"/>
              <a:t>At maden</a:t>
            </a:r>
            <a:r>
              <a:rPr lang="da-DK" altLang="da-DK" sz="2400" b="1" smtClean="0"/>
              <a:t> IKKE </a:t>
            </a:r>
            <a:r>
              <a:rPr lang="da-DK" altLang="da-DK" sz="2400" smtClean="0"/>
              <a:t>skal stå mere end 3 timer uden for køl inkl.. tilberedning og anretning. Mener man at maden kan stå længere skal dette dokumenteres.</a:t>
            </a:r>
          </a:p>
        </p:txBody>
      </p:sp>
      <p:pic>
        <p:nvPicPr>
          <p:cNvPr id="136196" name="Picture 2" descr="http://1.bp.blogspot.com/_zczA6WMQtZ0/TUQ5bBqLbDI/AAAAAAAAAA4/L_10Tq1g7PQ/s1600/buff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1714500"/>
            <a:ext cx="37433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Buffet servering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>
                <a:hlinkClick r:id="rId2"/>
              </a:rPr>
              <a:t>http://www.foedevarestyrelsen.dk/SiteCollectionDocuments/26_Kampagne/buffet%20kantinen%2019.%</a:t>
            </a:r>
            <a:r>
              <a:rPr lang="da-DK" sz="2400" dirty="0" smtClean="0">
                <a:hlinkClick r:id="rId2"/>
              </a:rPr>
              <a:t>20nov.pdf</a:t>
            </a:r>
            <a:endParaRPr lang="da-DK" sz="2400" dirty="0" smtClean="0"/>
          </a:p>
          <a:p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23" y="3855890"/>
            <a:ext cx="3112139" cy="237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Regler for genbrug af mad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30338"/>
            <a:ext cx="8229600" cy="45910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altLang="da-DK" sz="2400" b="1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smtClean="0"/>
              <a:t>Rester af varmholdt mad </a:t>
            </a:r>
            <a:r>
              <a:rPr lang="da-DK" altLang="da-DK" sz="2400" b="1" u="sng" smtClean="0"/>
              <a:t>bør</a:t>
            </a:r>
            <a:r>
              <a:rPr lang="da-DK" altLang="da-DK" sz="2400" smtClean="0"/>
              <a:t> normalt ikke genbruges, men kan bruges hvis der sker en genopvarmning til 75 °C.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smtClean="0"/>
              <a:t>Kolde rester </a:t>
            </a:r>
            <a:r>
              <a:rPr lang="da-DK" altLang="da-DK" sz="2400" b="1" u="sng" smtClean="0"/>
              <a:t>skal</a:t>
            </a:r>
            <a:r>
              <a:rPr lang="da-DK" altLang="da-DK" sz="2400" smtClean="0"/>
              <a:t> kasseres, hvis maden har stået til servering.</a:t>
            </a:r>
          </a:p>
          <a:p>
            <a:pPr eaLnBrk="1" hangingPunct="1">
              <a:lnSpc>
                <a:spcPct val="80000"/>
              </a:lnSpc>
            </a:pPr>
            <a:endParaRPr lang="da-DK" altLang="da-DK" sz="240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smtClean="0"/>
              <a:t>Kolde rester </a:t>
            </a:r>
            <a:r>
              <a:rPr lang="da-DK" altLang="da-DK" sz="2400" i="1" smtClean="0"/>
              <a:t>kan</a:t>
            </a:r>
            <a:r>
              <a:rPr lang="da-DK" altLang="da-DK" sz="2400" smtClean="0"/>
              <a:t> anvendes, hvis maden er lavet med henblik på nedkøling og derefter servering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129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Lovgivningen </a:t>
            </a:r>
          </a:p>
        </p:txBody>
      </p:sp>
      <p:sp>
        <p:nvSpPr>
          <p:cNvPr id="3584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Forordninger</a:t>
            </a:r>
          </a:p>
          <a:p>
            <a:r>
              <a:rPr lang="da-DK" dirty="0" smtClean="0"/>
              <a:t>Bekendtgørelser</a:t>
            </a:r>
          </a:p>
          <a:p>
            <a:r>
              <a:rPr lang="da-DK" dirty="0" smtClean="0"/>
              <a:t>Vejledninger </a:t>
            </a:r>
          </a:p>
          <a:p>
            <a:endParaRPr lang="da-DK" dirty="0" smtClean="0"/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2433534"/>
            <a:ext cx="22479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41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Kollegiekøkkenet</a:t>
            </a:r>
          </a:p>
        </p:txBody>
      </p:sp>
      <p:pic>
        <p:nvPicPr>
          <p:cNvPr id="156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38319" y="2204864"/>
            <a:ext cx="8310145" cy="268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130</a:t>
            </a:fld>
            <a:endParaRPr lang="da-DK"/>
          </a:p>
        </p:txBody>
      </p:sp>
      <p:sp>
        <p:nvSpPr>
          <p:cNvPr id="3" name="Tekstboks 2"/>
          <p:cNvSpPr txBox="1"/>
          <p:nvPr/>
        </p:nvSpPr>
        <p:spPr>
          <a:xfrm>
            <a:off x="685800" y="573578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Mit CFU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Pause…</a:t>
            </a:r>
            <a:endParaRPr lang="da-DK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a-DK" dirty="0"/>
          </a:p>
        </p:txBody>
      </p:sp>
      <p:pic>
        <p:nvPicPr>
          <p:cNvPr id="139268" name="Picture 3" descr="http://www.animationer.dk/2/f/fisk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714750"/>
            <a:ext cx="8199438" cy="1143000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131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Egenkontrol s. 39</a:t>
            </a:r>
          </a:p>
        </p:txBody>
      </p:sp>
      <p:sp>
        <p:nvSpPr>
          <p:cNvPr id="14131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73238"/>
            <a:ext cx="8229600" cy="4248150"/>
          </a:xfrm>
        </p:spPr>
        <p:txBody>
          <a:bodyPr/>
          <a:lstStyle/>
          <a:p>
            <a:r>
              <a:rPr lang="da-DK" altLang="da-DK" sz="2400" dirty="0" smtClean="0"/>
              <a:t>Formålet med egenkontrol er at sikre, at virksomhedens produkter ikke udgør en sundhedsmæssig risiko </a:t>
            </a:r>
          </a:p>
          <a:p>
            <a:endParaRPr lang="da-DK" altLang="da-DK" sz="2400" dirty="0" smtClean="0"/>
          </a:p>
          <a:p>
            <a:r>
              <a:rPr lang="da-DK" altLang="da-DK" sz="2400" dirty="0" smtClean="0"/>
              <a:t>Systematiske handlinger, </a:t>
            </a:r>
          </a:p>
          <a:p>
            <a:pPr>
              <a:buFont typeface="Arial" charset="0"/>
              <a:buNone/>
            </a:pPr>
            <a:r>
              <a:rPr lang="da-DK" altLang="da-DK" sz="2400" dirty="0" smtClean="0"/>
              <a:t>	som virksomhederne udfører </a:t>
            </a:r>
          </a:p>
          <a:p>
            <a:pPr>
              <a:buFont typeface="Arial" charset="0"/>
              <a:buNone/>
            </a:pPr>
            <a:r>
              <a:rPr lang="da-DK" altLang="da-DK" sz="2400" dirty="0" smtClean="0"/>
              <a:t>	for at sikre, at lovgivningen </a:t>
            </a:r>
          </a:p>
          <a:p>
            <a:pPr>
              <a:buFont typeface="Arial" charset="0"/>
              <a:buNone/>
            </a:pPr>
            <a:r>
              <a:rPr lang="da-DK" altLang="da-DK" sz="2400" dirty="0" smtClean="0"/>
              <a:t>	overholdes. </a:t>
            </a:r>
          </a:p>
          <a:p>
            <a:r>
              <a:rPr lang="da-DK" altLang="da-DK" sz="2400" dirty="0" smtClean="0"/>
              <a:t>Egenkontrol dækker gode arbejdsgange (GAG) at man eks. følger nogle bestemte rutiner f.eks. ved rengøring</a:t>
            </a:r>
          </a:p>
          <a:p>
            <a:pPr>
              <a:buFont typeface="Arial" charset="0"/>
              <a:buNone/>
            </a:pPr>
            <a:r>
              <a:rPr lang="da-DK" altLang="da-DK" sz="2800" dirty="0" smtClean="0"/>
              <a:t> </a:t>
            </a:r>
          </a:p>
        </p:txBody>
      </p:sp>
      <p:pic>
        <p:nvPicPr>
          <p:cNvPr id="122884" name="Picture 7" descr="billede_laes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258420" y="2765767"/>
            <a:ext cx="2225180" cy="2293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132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b="1" smtClean="0"/>
              <a:t>Egenkontrol</a:t>
            </a:r>
          </a:p>
        </p:txBody>
      </p:sp>
      <p:sp>
        <p:nvSpPr>
          <p:cNvPr id="142339" name="Pladsholder til indhold 2"/>
          <p:cNvSpPr>
            <a:spLocks noGrp="1"/>
          </p:cNvSpPr>
          <p:nvPr>
            <p:ph idx="1"/>
          </p:nvPr>
        </p:nvSpPr>
        <p:spPr>
          <a:xfrm>
            <a:off x="685800" y="1484416"/>
            <a:ext cx="7785100" cy="3937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b="1" dirty="0" smtClean="0"/>
              <a:t>Egenkontrol indeholder bl.a.:</a:t>
            </a:r>
          </a:p>
          <a:p>
            <a:endParaRPr lang="da-DK" altLang="da-DK" dirty="0" smtClean="0"/>
          </a:p>
          <a:p>
            <a:pPr lvl="1"/>
            <a:r>
              <a:rPr lang="da-DK" altLang="da-DK" sz="2400" dirty="0" smtClean="0"/>
              <a:t>Planer for brug og opbevaring af rengøring og desinfektionsmidler</a:t>
            </a:r>
          </a:p>
          <a:p>
            <a:pPr lvl="1"/>
            <a:endParaRPr lang="da-DK" altLang="da-DK" sz="2400" dirty="0" smtClean="0"/>
          </a:p>
          <a:p>
            <a:pPr lvl="1"/>
            <a:r>
              <a:rPr lang="da-DK" altLang="da-DK" sz="2400" dirty="0" smtClean="0"/>
              <a:t>Vedligeholdelsesplan</a:t>
            </a:r>
          </a:p>
          <a:p>
            <a:pPr lvl="1"/>
            <a:endParaRPr lang="da-DK" altLang="da-DK" sz="2400" dirty="0" smtClean="0"/>
          </a:p>
          <a:p>
            <a:pPr lvl="1"/>
            <a:r>
              <a:rPr lang="da-DK" altLang="da-DK" sz="2400" dirty="0" smtClean="0"/>
              <a:t>Krav til personlig hygiejne</a:t>
            </a:r>
          </a:p>
          <a:p>
            <a:pPr lvl="1"/>
            <a:endParaRPr lang="da-DK" altLang="da-DK" sz="2400" dirty="0" smtClean="0"/>
          </a:p>
          <a:p>
            <a:pPr lvl="1"/>
            <a:r>
              <a:rPr lang="da-DK" altLang="da-DK" sz="2400" dirty="0" smtClean="0"/>
              <a:t>Plan for arbejdsgang i varm/kold produktion</a:t>
            </a:r>
          </a:p>
          <a:p>
            <a:pPr lvl="1">
              <a:buFont typeface="Arial" charset="0"/>
              <a:buNone/>
            </a:pPr>
            <a:endParaRPr lang="da-DK" altLang="da-DK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133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rundet rektangel 1"/>
          <p:cNvSpPr/>
          <p:nvPr/>
        </p:nvSpPr>
        <p:spPr>
          <a:xfrm>
            <a:off x="581891" y="4508500"/>
            <a:ext cx="7778338" cy="18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b="1" dirty="0" smtClean="0"/>
              <a:t>Krav til egenkontrollens tilrettelæggelse </a:t>
            </a:r>
          </a:p>
        </p:txBody>
      </p:sp>
      <p:sp>
        <p:nvSpPr>
          <p:cNvPr id="1433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3100" y="1531918"/>
            <a:ext cx="7810500" cy="4086246"/>
          </a:xfrm>
        </p:spPr>
        <p:txBody>
          <a:bodyPr/>
          <a:lstStyle/>
          <a:p>
            <a:pPr eaLnBrk="1" hangingPunct="1"/>
            <a:r>
              <a:rPr lang="da-DK" altLang="da-DK" sz="2800" dirty="0" smtClean="0"/>
              <a:t>1. trin Vurdering af risici</a:t>
            </a:r>
          </a:p>
          <a:p>
            <a:pPr eaLnBrk="1" hangingPunct="1"/>
            <a:r>
              <a:rPr lang="da-DK" altLang="da-DK" sz="2800" dirty="0" smtClean="0"/>
              <a:t>2. trin Styring af kritiske kontrolpunkter</a:t>
            </a:r>
          </a:p>
          <a:p>
            <a:pPr eaLnBrk="1" hangingPunct="1"/>
            <a:r>
              <a:rPr lang="da-DK" altLang="da-DK" sz="2800" dirty="0" smtClean="0"/>
              <a:t>3. trin Overvågningsprocedurer</a:t>
            </a:r>
          </a:p>
          <a:p>
            <a:pPr eaLnBrk="1" hangingPunct="1"/>
            <a:r>
              <a:rPr lang="da-DK" altLang="da-DK" sz="2800" dirty="0" smtClean="0"/>
              <a:t>4. trin Løsning af problemer</a:t>
            </a:r>
          </a:p>
          <a:p>
            <a:pPr eaLnBrk="1" hangingPunct="1"/>
            <a:r>
              <a:rPr lang="da-DK" altLang="da-DK" sz="2800" dirty="0" smtClean="0"/>
              <a:t>5. trin Revision</a:t>
            </a:r>
          </a:p>
          <a:p>
            <a:pPr eaLnBrk="1" hangingPunct="1"/>
            <a:endParaRPr lang="da-DK" altLang="da-DK" sz="2800" dirty="0" smtClean="0"/>
          </a:p>
          <a:p>
            <a:pPr algn="ctr" eaLnBrk="1" hangingPunct="1">
              <a:buFontTx/>
              <a:buNone/>
            </a:pPr>
            <a:r>
              <a:rPr lang="da-DK" altLang="da-DK" sz="2400" i="1" dirty="0" smtClean="0"/>
              <a:t>Egenkontrolprogrammet skal indeholde en</a:t>
            </a:r>
          </a:p>
          <a:p>
            <a:pPr algn="ctr" eaLnBrk="1" hangingPunct="1">
              <a:buFontTx/>
              <a:buNone/>
            </a:pPr>
            <a:r>
              <a:rPr lang="da-DK" altLang="da-DK" sz="2400" i="1" dirty="0" smtClean="0"/>
              <a:t>beskrivelse af, hvad man vil gøre, hvad man gør</a:t>
            </a:r>
          </a:p>
          <a:p>
            <a:pPr algn="ctr" eaLnBrk="1" hangingPunct="1">
              <a:buFontTx/>
              <a:buNone/>
            </a:pPr>
            <a:r>
              <a:rPr lang="da-DK" altLang="da-DK" sz="2400" i="1" dirty="0" smtClean="0"/>
              <a:t>og hvad man gør, hvis noget går galt</a:t>
            </a:r>
            <a:r>
              <a:rPr lang="da-DK" altLang="da-DK" sz="2800" i="1" dirty="0" smtClean="0"/>
              <a:t>  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134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1. Trin Udpegning af risici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168621"/>
              </p:ext>
            </p:extLst>
          </p:nvPr>
        </p:nvGraphicFramePr>
        <p:xfrm>
          <a:off x="108857" y="1415143"/>
          <a:ext cx="8948057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49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3600" dirty="0" smtClean="0"/>
              <a:t>Trin 2. Styring af kritiske kontrolpunkter</a:t>
            </a:r>
          </a:p>
        </p:txBody>
      </p:sp>
      <p:sp>
        <p:nvSpPr>
          <p:cNvPr id="145411" name="Pladsholder til indhold 2"/>
          <p:cNvSpPr>
            <a:spLocks noGrp="1"/>
          </p:cNvSpPr>
          <p:nvPr>
            <p:ph idx="1"/>
          </p:nvPr>
        </p:nvSpPr>
        <p:spPr>
          <a:xfrm>
            <a:off x="457200" y="1472539"/>
            <a:ext cx="8229600" cy="5028273"/>
          </a:xfrm>
        </p:spPr>
        <p:txBody>
          <a:bodyPr/>
          <a:lstStyle/>
          <a:p>
            <a:r>
              <a:rPr lang="da-DK" altLang="da-DK" sz="2600" b="1" dirty="0" smtClean="0"/>
              <a:t>Kritiske punkter:</a:t>
            </a:r>
          </a:p>
          <a:p>
            <a:pPr lvl="1"/>
            <a:r>
              <a:rPr lang="da-DK" altLang="da-DK" sz="2600" dirty="0" smtClean="0"/>
              <a:t>Hvor der er fare for </a:t>
            </a:r>
            <a:r>
              <a:rPr lang="da-DK" altLang="da-DK" sz="2600" u="sng" dirty="0" smtClean="0"/>
              <a:t>formering af mikroorganismer</a:t>
            </a:r>
            <a:r>
              <a:rPr lang="da-DK" altLang="da-DK" sz="2600" dirty="0" smtClean="0"/>
              <a:t>, der allerede er i maden.</a:t>
            </a:r>
          </a:p>
          <a:p>
            <a:pPr lvl="1"/>
            <a:r>
              <a:rPr lang="da-DK" altLang="da-DK" sz="2600" dirty="0" smtClean="0"/>
              <a:t>Hvor der er fare for at </a:t>
            </a:r>
            <a:r>
              <a:rPr lang="da-DK" altLang="da-DK" sz="2600" u="sng" dirty="0" smtClean="0"/>
              <a:t>tilføre nye mikroorganismer</a:t>
            </a:r>
            <a:r>
              <a:rPr lang="da-DK" altLang="da-DK" sz="2600" dirty="0" smtClean="0"/>
              <a:t> til maden.</a:t>
            </a:r>
          </a:p>
          <a:p>
            <a:pPr lvl="1"/>
            <a:r>
              <a:rPr lang="da-DK" altLang="da-DK" sz="2600" dirty="0" smtClean="0"/>
              <a:t>Hvor der kan ske fysisk eller kemisk </a:t>
            </a:r>
            <a:r>
              <a:rPr lang="da-DK" altLang="da-DK" sz="2600" u="sng" dirty="0" smtClean="0"/>
              <a:t>forurening af maden.</a:t>
            </a:r>
          </a:p>
          <a:p>
            <a:r>
              <a:rPr lang="da-DK" altLang="da-DK" sz="2600" dirty="0" smtClean="0"/>
              <a:t>De </a:t>
            </a:r>
            <a:r>
              <a:rPr lang="da-DK" altLang="da-DK" sz="2600" b="1" dirty="0" smtClean="0"/>
              <a:t>kritiske kontrolpunkter </a:t>
            </a:r>
            <a:r>
              <a:rPr lang="da-DK" altLang="da-DK" sz="2600" dirty="0" smtClean="0"/>
              <a:t>fastlægges ud fra risici</a:t>
            </a:r>
          </a:p>
          <a:p>
            <a:r>
              <a:rPr lang="da-DK" altLang="da-DK" sz="2600" b="1" dirty="0" smtClean="0"/>
              <a:t>Et kritisk punkt kan kontrolleres/styres.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136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dirty="0" smtClean="0"/>
              <a:t>Trin 2. Styring af kritiske kontrolpunkter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485900"/>
            <a:ext cx="4038600" cy="4967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mtClean="0"/>
              <a:t>Virksomheden skal afgøre hvor i forløbet de kritiske kontrolpunkter kan styres</a:t>
            </a:r>
          </a:p>
          <a:p>
            <a:pPr eaLnBrk="1" hangingPunct="1">
              <a:lnSpc>
                <a:spcPct val="90000"/>
              </a:lnSpc>
            </a:pPr>
            <a:endParaRPr lang="da-DK" altLang="da-DK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altLang="da-DK" sz="2800" b="1" i="1" smtClean="0"/>
          </a:p>
        </p:txBody>
      </p:sp>
      <p:pic>
        <p:nvPicPr>
          <p:cNvPr id="146436" name="Picture 4" descr="egenkontrol1,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484313"/>
            <a:ext cx="32861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137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 smtClean="0"/>
              <a:t>Trin 2. Typiske </a:t>
            </a:r>
            <a:r>
              <a:rPr lang="da-DK" altLang="da-DK" dirty="0" smtClean="0"/>
              <a:t>kritiske kontrolpunkter</a:t>
            </a:r>
          </a:p>
        </p:txBody>
      </p:sp>
      <p:sp>
        <p:nvSpPr>
          <p:cNvPr id="147459" name="Pladsholder til indhold 2"/>
          <p:cNvSpPr>
            <a:spLocks noGrp="1"/>
          </p:cNvSpPr>
          <p:nvPr>
            <p:ph sz="half" idx="1"/>
          </p:nvPr>
        </p:nvSpPr>
        <p:spPr>
          <a:xfrm>
            <a:off x="673099" y="1276351"/>
            <a:ext cx="4480791" cy="4510426"/>
          </a:xfrm>
        </p:spPr>
        <p:txBody>
          <a:bodyPr/>
          <a:lstStyle/>
          <a:p>
            <a:pPr eaLnBrk="1" hangingPunct="1"/>
            <a:r>
              <a:rPr lang="da-DK" altLang="da-DK" dirty="0" smtClean="0"/>
              <a:t>Råvarer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da-DK" altLang="da-DK" dirty="0" smtClean="0"/>
              <a:t>Modtagelse af råvarer: Temperatur, emballage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da-DK" altLang="da-DK" dirty="0" smtClean="0"/>
              <a:t>Opbevaring af råvarer</a:t>
            </a:r>
          </a:p>
          <a:p>
            <a:pPr lvl="1" eaLnBrk="1" hangingPunct="1">
              <a:buFont typeface="Arial" charset="0"/>
              <a:buNone/>
            </a:pPr>
            <a:r>
              <a:rPr lang="da-DK" altLang="da-DK" dirty="0" smtClean="0"/>
              <a:t>    Køl, frys og </a:t>
            </a:r>
            <a:r>
              <a:rPr lang="da-DK" altLang="da-DK" dirty="0" err="1" smtClean="0"/>
              <a:t>tørlager</a:t>
            </a:r>
            <a:endParaRPr lang="da-DK" altLang="da-DK" dirty="0" smtClean="0"/>
          </a:p>
          <a:p>
            <a:pPr eaLnBrk="1" hangingPunct="1"/>
            <a:r>
              <a:rPr lang="da-DK" altLang="da-DK" dirty="0" smtClean="0"/>
              <a:t>Produktion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da-DK" altLang="da-DK" dirty="0" smtClean="0"/>
              <a:t>Opvarmning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da-DK" altLang="da-DK" dirty="0" smtClean="0"/>
              <a:t>Nedkøling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da-DK" altLang="da-DK" dirty="0" smtClean="0"/>
              <a:t>Køleopbevaring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da-DK" altLang="da-DK" dirty="0" smtClean="0"/>
              <a:t>Krydskontamination</a:t>
            </a:r>
          </a:p>
          <a:p>
            <a:pPr lvl="1" eaLnBrk="1" hangingPunct="1"/>
            <a:endParaRPr lang="da-DK" altLang="da-DK" sz="3200" dirty="0" smtClean="0"/>
          </a:p>
          <a:p>
            <a:endParaRPr lang="da-DK" altLang="da-DK" dirty="0" smtClean="0"/>
          </a:p>
        </p:txBody>
      </p:sp>
      <p:sp>
        <p:nvSpPr>
          <p:cNvPr id="147460" name="Pladsholder til indhold 3"/>
          <p:cNvSpPr>
            <a:spLocks noGrp="1"/>
          </p:cNvSpPr>
          <p:nvPr>
            <p:ph sz="half" idx="2"/>
          </p:nvPr>
        </p:nvSpPr>
        <p:spPr>
          <a:xfrm>
            <a:off x="5379521" y="1508166"/>
            <a:ext cx="3325091" cy="4278610"/>
          </a:xfrm>
        </p:spPr>
        <p:txBody>
          <a:bodyPr/>
          <a:lstStyle/>
          <a:p>
            <a:pPr eaLnBrk="1" hangingPunct="1"/>
            <a:r>
              <a:rPr lang="da-DK" altLang="da-DK" dirty="0" smtClean="0"/>
              <a:t>Færdigvarer</a:t>
            </a:r>
          </a:p>
          <a:p>
            <a:pPr lvl="1" eaLnBrk="1" hangingPunct="1"/>
            <a:r>
              <a:rPr lang="da-DK" altLang="da-DK" dirty="0" smtClean="0"/>
              <a:t>Varmhold </a:t>
            </a:r>
          </a:p>
          <a:p>
            <a:pPr lvl="1" eaLnBrk="1" hangingPunct="1"/>
            <a:r>
              <a:rPr lang="da-DK" altLang="da-DK" dirty="0" smtClean="0"/>
              <a:t>Køleopbevaring </a:t>
            </a:r>
          </a:p>
          <a:p>
            <a:pPr lvl="1" eaLnBrk="1" hangingPunct="1">
              <a:buFont typeface="Arial" charset="0"/>
              <a:buNone/>
            </a:pPr>
            <a:endParaRPr lang="da-DK" altLang="da-DK" dirty="0" smtClean="0"/>
          </a:p>
          <a:p>
            <a:r>
              <a:rPr lang="da-DK" altLang="da-DK" dirty="0" smtClean="0"/>
              <a:t>Rengøring</a:t>
            </a:r>
          </a:p>
          <a:p>
            <a:endParaRPr lang="da-DK" altLang="da-DK" dirty="0" smtClean="0"/>
          </a:p>
          <a:p>
            <a:r>
              <a:rPr lang="da-DK" altLang="da-DK" dirty="0" smtClean="0"/>
              <a:t>Personlig hygiejne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6903E-E738-46FA-B812-5E85C5D8642D}" type="slidenum">
              <a:rPr lang="da-DK" smtClean="0"/>
              <a:pPr>
                <a:defRPr/>
              </a:pPr>
              <a:t>138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Trin 2.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Skema til</a:t>
            </a:r>
          </a:p>
          <a:p>
            <a:r>
              <a:rPr lang="da-DK" sz="2400" dirty="0" smtClean="0"/>
              <a:t>Risikoanalyse</a:t>
            </a:r>
          </a:p>
          <a:p>
            <a:r>
              <a:rPr lang="da-DK" sz="1600" dirty="0">
                <a:hlinkClick r:id="rId2"/>
              </a:rPr>
              <a:t>https://www.foedevarestyrelsen.dk/_layouts/Netcompany.FVS0001/Pages/FormView.aspx?XsnLocation=/</a:t>
            </a:r>
            <a:r>
              <a:rPr lang="da-DK" sz="1600" dirty="0" smtClean="0">
                <a:hlinkClick r:id="rId2"/>
              </a:rPr>
              <a:t>FormServerTemplates/Egenkontrol.xsnisikoanalyse</a:t>
            </a:r>
            <a:endParaRPr lang="da-DK" sz="1600" dirty="0" smtClean="0"/>
          </a:p>
          <a:p>
            <a:endParaRPr lang="da-DK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8463" r="57966" b="10125"/>
          <a:stretch/>
        </p:blipFill>
        <p:spPr bwMode="auto">
          <a:xfrm>
            <a:off x="3562596" y="380010"/>
            <a:ext cx="5512898" cy="616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72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Lovgivningen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da-DK" b="1" dirty="0" smtClean="0"/>
              <a:t>Forordninger</a:t>
            </a:r>
          </a:p>
          <a:p>
            <a:pPr>
              <a:defRPr/>
            </a:pPr>
            <a:r>
              <a:rPr lang="da-DK" sz="2400" dirty="0" smtClean="0"/>
              <a:t>En sammenskrivning af allerede eksisterende regler i EU og DK. </a:t>
            </a:r>
          </a:p>
          <a:p>
            <a:pPr>
              <a:defRPr/>
            </a:pPr>
            <a:r>
              <a:rPr lang="da-DK" sz="2400" dirty="0" smtClean="0"/>
              <a:t>Gælder i hele EU</a:t>
            </a:r>
          </a:p>
          <a:p>
            <a:pPr>
              <a:defRPr/>
            </a:pPr>
            <a:r>
              <a:rPr lang="da-DK" sz="2400" dirty="0" smtClean="0"/>
              <a:t>Reglerne er mindre detaljerede, og der ligges vægt på skøn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sz="2400" dirty="0" smtClean="0"/>
              <a:t>Mest </a:t>
            </a:r>
            <a:r>
              <a:rPr lang="da-DK" sz="2400" dirty="0"/>
              <a:t>principper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sz="2400" dirty="0" smtClean="0"/>
              <a:t>Fx Nedkøling - men </a:t>
            </a:r>
            <a:r>
              <a:rPr lang="da-DK" sz="2400" dirty="0"/>
              <a:t>ikke </a:t>
            </a:r>
            <a:r>
              <a:rPr lang="da-DK" sz="2400" dirty="0" smtClean="0"/>
              <a:t>temperatur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da-DK" dirty="0" smtClean="0"/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2479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09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 sz="4000" dirty="0" smtClean="0"/>
              <a:t>Trin 3. Overvågningsprocedurer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da-DK" altLang="da-DK" smtClean="0"/>
              <a:t>For hvert kritisk kontrolpunkt, skal der være en fast kontrolrutine, som virksomheden bestemmer. </a:t>
            </a:r>
          </a:p>
          <a:p>
            <a:pPr lvl="1" eaLnBrk="1" hangingPunct="1"/>
            <a:r>
              <a:rPr lang="da-DK" altLang="da-DK" smtClean="0"/>
              <a:t>F.eks. køleskabstemperaturen tjekkes hver morgen og føres i protokol </a:t>
            </a:r>
          </a:p>
          <a:p>
            <a:pPr eaLnBrk="1" hangingPunct="1">
              <a:buFontTx/>
              <a:buNone/>
            </a:pPr>
            <a:endParaRPr lang="da-DK" altLang="da-DK" smtClean="0"/>
          </a:p>
          <a:p>
            <a:pPr eaLnBrk="1" hangingPunct="1"/>
            <a:r>
              <a:rPr lang="da-DK" altLang="da-DK" smtClean="0"/>
              <a:t>Hvad er acceptabelt? Hvilke øvre grænser er fastsat? Dvs. hvor meget afvigelse accepters?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140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1584" y="159060"/>
            <a:ext cx="7772400" cy="1143000"/>
          </a:xfrm>
        </p:spPr>
        <p:txBody>
          <a:bodyPr/>
          <a:lstStyle/>
          <a:p>
            <a:pPr eaLnBrk="1" hangingPunct="1"/>
            <a:r>
              <a:rPr lang="da-DK" sz="3800" dirty="0" smtClean="0"/>
              <a:t>Trin </a:t>
            </a:r>
            <a:r>
              <a:rPr lang="da-DK" altLang="da-DK" sz="3600" dirty="0"/>
              <a:t>3. Overvågningsprocedurer</a:t>
            </a:r>
            <a:endParaRPr lang="da-DK" sz="38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00200"/>
            <a:ext cx="7920037" cy="4530725"/>
          </a:xfrm>
        </p:spPr>
        <p:txBody>
          <a:bodyPr/>
          <a:lstStyle/>
          <a:p>
            <a:pPr eaLnBrk="1" hangingPunct="1"/>
            <a:r>
              <a:rPr lang="da-DK" sz="2400" smtClean="0"/>
              <a:t>For hvert kritisk kontrolpunkt, skal der være en fast kontrolrutine, som virksomheden bestemmer</a:t>
            </a:r>
          </a:p>
          <a:p>
            <a:pPr eaLnBrk="1" hangingPunct="1">
              <a:buFont typeface="Wingdings" pitchFamily="2" charset="2"/>
              <a:buNone/>
            </a:pPr>
            <a:endParaRPr lang="da-DK" sz="2400" smtClean="0"/>
          </a:p>
          <a:p>
            <a:pPr eaLnBrk="1" hangingPunct="1"/>
            <a:r>
              <a:rPr lang="da-DK" sz="2400" smtClean="0"/>
              <a:t>Hvornår skal der overvåges? </a:t>
            </a:r>
          </a:p>
          <a:p>
            <a:pPr eaLnBrk="1" hangingPunct="1"/>
            <a:r>
              <a:rPr lang="da-DK" sz="2400" smtClean="0"/>
              <a:t>Skal det ske på bestemte tidspunkter?</a:t>
            </a:r>
          </a:p>
          <a:p>
            <a:pPr eaLnBrk="1" hangingPunct="1">
              <a:buFont typeface="Wingdings" pitchFamily="2" charset="2"/>
              <a:buNone/>
            </a:pPr>
            <a:endParaRPr lang="da-DK" sz="240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141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018" y="277813"/>
            <a:ext cx="8478982" cy="850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3400" b="1" dirty="0" smtClean="0"/>
              <a:t>Trin </a:t>
            </a:r>
            <a:r>
              <a:rPr lang="da-DK" sz="3400" b="1" dirty="0" smtClean="0"/>
              <a:t>4 . </a:t>
            </a:r>
            <a:r>
              <a:rPr lang="da-DK" sz="3400" b="1" dirty="0" smtClean="0"/>
              <a:t>Løsning af problemer/Fejlhåndtering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700213"/>
            <a:ext cx="8748712" cy="17287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a-DK" sz="2400" dirty="0" smtClean="0"/>
              <a:t>Hvis der er sket en fejl- eks. at temperaturen er for høj i kølerummet eller at varmholdningstemperaturen har været under 65 C, skal den person der opdager det, vide hvad der skal gøres.</a:t>
            </a:r>
          </a:p>
          <a:p>
            <a:pPr marL="0" indent="0" eaLnBrk="1" hangingPunct="1">
              <a:buFont typeface="Arial" charset="0"/>
              <a:buNone/>
            </a:pPr>
            <a:r>
              <a:rPr lang="da-DK" sz="2400" dirty="0" smtClean="0"/>
              <a:t>Skal produkterne kasseres eller skal der tilkaldes hjælp?</a:t>
            </a:r>
          </a:p>
        </p:txBody>
      </p:sp>
      <p:pic>
        <p:nvPicPr>
          <p:cNvPr id="14340" name="Picture 5" descr="egenkontrol 2,fot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21278" y="4166115"/>
            <a:ext cx="5978340" cy="2331914"/>
          </a:xfrm>
          <a:noFill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142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Trin 5. Revision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685800" y="1460664"/>
            <a:ext cx="7785100" cy="446578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sz="2800" dirty="0"/>
              <a:t>Virksomheden skal fastlægge hvornår, hvordan og hvor ofte at egenkontrollen skal revideres</a:t>
            </a:r>
          </a:p>
          <a:p>
            <a:pPr eaLnBrk="1" hangingPunct="1">
              <a:lnSpc>
                <a:spcPct val="80000"/>
              </a:lnSpc>
            </a:pPr>
            <a:endParaRPr lang="da-DK" sz="2800" dirty="0"/>
          </a:p>
          <a:p>
            <a:pPr eaLnBrk="1" hangingPunct="1">
              <a:lnSpc>
                <a:spcPct val="80000"/>
              </a:lnSpc>
            </a:pPr>
            <a:r>
              <a:rPr lang="da-DK" sz="2800" dirty="0"/>
              <a:t>Der skal løbende ske udvikling/fornyelse af egenkontrollen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sz="2800" dirty="0"/>
          </a:p>
          <a:p>
            <a:pPr eaLnBrk="1" hangingPunct="1">
              <a:lnSpc>
                <a:spcPct val="80000"/>
              </a:lnSpc>
            </a:pPr>
            <a:r>
              <a:rPr lang="da-DK" sz="2800" dirty="0"/>
              <a:t>1 til 2 gange årligt skal der laves en revisionsrapport, hvor fejlene er opgjort og vurderet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sz="2800" dirty="0"/>
          </a:p>
          <a:p>
            <a:pPr eaLnBrk="1" hangingPunct="1">
              <a:lnSpc>
                <a:spcPct val="80000"/>
              </a:lnSpc>
            </a:pPr>
            <a:r>
              <a:rPr lang="da-DK" sz="2800" dirty="0"/>
              <a:t>Der skal udarbejdes tillæg til egenkontrolprogrammet ved indkøb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a-DK" sz="2800" dirty="0"/>
              <a:t>	af ny maskine eller lign.</a:t>
            </a:r>
          </a:p>
          <a:p>
            <a:endParaRPr lang="da-DK" sz="2800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143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902662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Egenkontrol i praksis</a:t>
            </a:r>
          </a:p>
        </p:txBody>
      </p:sp>
      <p:sp>
        <p:nvSpPr>
          <p:cNvPr id="14339" name="Pladsholder til indhold 2"/>
          <p:cNvSpPr>
            <a:spLocks noGrp="1"/>
          </p:cNvSpPr>
          <p:nvPr>
            <p:ph idx="1"/>
          </p:nvPr>
        </p:nvSpPr>
        <p:spPr>
          <a:xfrm>
            <a:off x="685800" y="1585913"/>
            <a:ext cx="7785100" cy="3937000"/>
          </a:xfrm>
        </p:spPr>
        <p:txBody>
          <a:bodyPr/>
          <a:lstStyle/>
          <a:p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2"/>
              </a:rPr>
              <a:t>http://www.e-branchekoden.dk/</a:t>
            </a:r>
            <a:endParaRPr lang="da-DK" sz="2000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3"/>
              </a:rPr>
              <a:t>www.fvst.dk</a:t>
            </a:r>
            <a:endParaRPr lang="da-DK" sz="2000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4"/>
              </a:rPr>
              <a:t>https://www.youtube.com/watch?v=hvoIiLhvd_Q</a:t>
            </a:r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 Sådan udfører du en kontrol i e-Smiley</a:t>
            </a:r>
          </a:p>
          <a:p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5"/>
              </a:rPr>
              <a:t>https://www.youtube.com/watch?v=QHN8rIoq2RQ</a:t>
            </a:r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 Hotel Plaza, København</a:t>
            </a:r>
          </a:p>
          <a:p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6"/>
              </a:rPr>
              <a:t>https://www.youtube.com/watch?v=t2ZRsmMit28</a:t>
            </a:r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 Sådan bruger du e-Smiley ved kontrolbesøg</a:t>
            </a:r>
          </a:p>
          <a:p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7"/>
              </a:rPr>
              <a:t>https://www.youtube.com/watch?v=jRdnsN6-kl4</a:t>
            </a:r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 e-Smiley Case: Rigshospitalets Centralkøkken</a:t>
            </a:r>
          </a:p>
          <a:p>
            <a:r>
              <a:rPr lang="da-DK" sz="2000" dirty="0">
                <a:hlinkClick r:id="rId8"/>
              </a:rPr>
              <a:t>http://www.foedevarestyrelsen.dk/</a:t>
            </a:r>
            <a:r>
              <a:rPr lang="da-DK" sz="2000" dirty="0" err="1">
                <a:hlinkClick r:id="rId8"/>
              </a:rPr>
              <a:t>fvst_ansvar_opgaver</a:t>
            </a:r>
            <a:r>
              <a:rPr lang="da-DK" sz="2000" dirty="0">
                <a:hlinkClick r:id="rId8"/>
              </a:rPr>
              <a:t>/Sider/</a:t>
            </a:r>
            <a:r>
              <a:rPr lang="da-DK" sz="2000" dirty="0" err="1">
                <a:hlinkClick r:id="rId8"/>
              </a:rPr>
              <a:t>Elektronisk-egenkontrol.aspx?Indgang</a:t>
            </a:r>
            <a:r>
              <a:rPr lang="da-DK" sz="2000" dirty="0">
                <a:hlinkClick r:id="rId8"/>
              </a:rPr>
              <a:t>=</a:t>
            </a:r>
            <a:r>
              <a:rPr lang="da-DK" sz="2000" dirty="0" err="1">
                <a:hlinkClick r:id="rId8"/>
              </a:rPr>
              <a:t>Kontrol&amp;Indgangsemne</a:t>
            </a:r>
            <a:r>
              <a:rPr lang="da-DK" sz="2000" dirty="0">
                <a:hlinkClick r:id="rId8"/>
              </a:rPr>
              <a:t>=</a:t>
            </a:r>
            <a:r>
              <a:rPr lang="da-DK" sz="2000" dirty="0" err="1">
                <a:hlinkClick r:id="rId8"/>
              </a:rPr>
              <a:t>Egenkontrol+generelt</a:t>
            </a:r>
            <a:r>
              <a:rPr lang="da-DK" sz="2000" dirty="0" smtClean="0">
                <a:hlinkClick r:id="rId8"/>
              </a:rPr>
              <a:t>&amp;</a:t>
            </a:r>
            <a:r>
              <a:rPr lang="da-DK" sz="2000" dirty="0" smtClean="0"/>
              <a:t> elektronisk egenkontrol</a:t>
            </a:r>
            <a:endParaRPr lang="da-DK" sz="2000" dirty="0"/>
          </a:p>
          <a:p>
            <a:endParaRPr lang="da-DK" sz="2400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endParaRPr lang="da-DK" sz="2400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endParaRPr lang="da-DK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endParaRPr lang="da-DK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561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Elektronisk egenkontrol</a:t>
            </a:r>
          </a:p>
        </p:txBody>
      </p:sp>
      <p:sp>
        <p:nvSpPr>
          <p:cNvPr id="17411" name="Pladsholder til indhold 2"/>
          <p:cNvSpPr>
            <a:spLocks noGrp="1"/>
          </p:cNvSpPr>
          <p:nvPr>
            <p:ph idx="1"/>
          </p:nvPr>
        </p:nvSpPr>
        <p:spPr>
          <a:xfrm>
            <a:off x="685800" y="1622425"/>
            <a:ext cx="7785100" cy="4422775"/>
          </a:xfrm>
        </p:spPr>
        <p:txBody>
          <a:bodyPr/>
          <a:lstStyle/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Vi har 20 elevkoder til det elektroniske egenkontrol 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Disse kan frit bruges da der ikke blive registret noget nogen steder når programmet godkendes  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Gå ind på:</a:t>
            </a:r>
          </a:p>
          <a:p>
            <a:r>
              <a:rPr lang="da-DK" sz="2400" u="sng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2"/>
              </a:rPr>
              <a:t>www.e-branchekoden.dk</a:t>
            </a:r>
            <a:endParaRPr lang="da-DK" sz="2400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tryk på </a:t>
            </a:r>
            <a:r>
              <a:rPr lang="da-DK" sz="2400" dirty="0" err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login</a:t>
            </a:r>
            <a:endParaRPr lang="da-DK" sz="2400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E-mail: </a:t>
            </a:r>
            <a:r>
              <a:rPr lang="da-DK" sz="2400" u="sng" dirty="0" smtClean="0">
                <a:latin typeface="Verdana" pitchFamily="34" charset="0"/>
                <a:ea typeface="Geneva" pitchFamily="-109" charset="-128"/>
                <a:cs typeface="Verdana" pitchFamily="34" charset="0"/>
                <a:hlinkClick r:id="rId3"/>
              </a:rPr>
              <a:t>elev1@mercantec.dk</a:t>
            </a:r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 der er fra 1 til 20</a:t>
            </a:r>
          </a:p>
          <a:p>
            <a:r>
              <a:rPr lang="da-DK" sz="2400" dirty="0">
                <a:latin typeface="Verdana" pitchFamily="34" charset="0"/>
                <a:ea typeface="Geneva" pitchFamily="-109" charset="-128"/>
                <a:cs typeface="Verdana" pitchFamily="34" charset="0"/>
              </a:rPr>
              <a:t>A</a:t>
            </a:r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dgangskode</a:t>
            </a:r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: 123456</a:t>
            </a:r>
            <a:endParaRPr lang="da-DK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endParaRPr lang="da-DK" dirty="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b="1" dirty="0" smtClean="0"/>
              <a:t>Spørgsmål til egenkontrol</a:t>
            </a:r>
            <a:endParaRPr lang="da-DK" altLang="da-DK" b="1" dirty="0" smtClean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1472540"/>
            <a:ext cx="7785100" cy="4572661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Vurdering af risici(kritisk kontrolpunkter) og styring heraf</a:t>
            </a:r>
          </a:p>
          <a:p>
            <a:pPr marL="0" indent="0">
              <a:buFont typeface="Arial" charset="0"/>
              <a:buNone/>
              <a:defRPr/>
            </a:pPr>
            <a:endParaRPr lang="da-DK" dirty="0" smtClean="0"/>
          </a:p>
          <a:p>
            <a:pPr>
              <a:defRPr/>
            </a:pPr>
            <a:endParaRPr lang="da-DK" dirty="0"/>
          </a:p>
          <a:p>
            <a:pPr>
              <a:defRPr/>
            </a:pPr>
            <a:endParaRPr lang="da-DK" dirty="0"/>
          </a:p>
        </p:txBody>
      </p:sp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93357"/>
            <a:ext cx="6481763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146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el 2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r>
              <a:rPr lang="da-DK" altLang="da-DK" b="1" dirty="0" smtClean="0"/>
              <a:t>Opgave i egenkontrol</a:t>
            </a:r>
            <a:br>
              <a:rPr lang="da-DK" altLang="da-DK" b="1" dirty="0" smtClean="0"/>
            </a:br>
            <a:r>
              <a:rPr lang="da-DK" altLang="da-DK" b="1" dirty="0" smtClean="0"/>
              <a:t>s. 90-94 spørgsmål 12-31</a:t>
            </a:r>
          </a:p>
        </p:txBody>
      </p:sp>
      <p:pic>
        <p:nvPicPr>
          <p:cNvPr id="154627" name="Picture 3" descr="billede_la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75" y="2714625"/>
            <a:ext cx="3524250" cy="3340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C4193-EB90-4BF0-B1B5-59B45853654D}" type="slidenum">
              <a:rPr lang="da-DK" smtClean="0"/>
              <a:pPr>
                <a:defRPr/>
              </a:pPr>
              <a:t>147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a-DK" dirty="0"/>
              <a:t>Fødevarerazzia rykker ud 2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da-DK" dirty="0"/>
          </a:p>
          <a:p>
            <a:pPr>
              <a:defRPr/>
            </a:pPr>
            <a:endParaRPr lang="da-DK" dirty="0"/>
          </a:p>
        </p:txBody>
      </p:sp>
      <p:pic>
        <p:nvPicPr>
          <p:cNvPr id="1556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7548" y="1711276"/>
            <a:ext cx="6559365" cy="366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916" y="1711276"/>
            <a:ext cx="17192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148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Opgave i egenkontrol</a:t>
            </a:r>
          </a:p>
        </p:txBody>
      </p:sp>
      <p:sp>
        <p:nvSpPr>
          <p:cNvPr id="157699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sz="2800" dirty="0" smtClean="0">
                <a:solidFill>
                  <a:srgbClr val="FF0000"/>
                </a:solidFill>
              </a:rPr>
              <a:t>Italiens restaurant med pizza </a:t>
            </a:r>
            <a:r>
              <a:rPr lang="da-DK" altLang="da-DK" sz="2800" dirty="0" smtClean="0">
                <a:sym typeface="Wingdings" pitchFamily="2" charset="2"/>
              </a:rPr>
              <a:t> </a:t>
            </a:r>
          </a:p>
          <a:p>
            <a:r>
              <a:rPr lang="da-DK" altLang="da-DK" sz="2800" dirty="0" smtClean="0">
                <a:solidFill>
                  <a:srgbClr val="FF0000"/>
                </a:solidFill>
                <a:sym typeface="Wingdings" pitchFamily="2" charset="2"/>
              </a:rPr>
              <a:t>Landevejskro </a:t>
            </a:r>
            <a:r>
              <a:rPr lang="da-DK" altLang="da-DK" sz="2800" dirty="0" smtClean="0">
                <a:sym typeface="Wingdings" pitchFamily="2" charset="2"/>
              </a:rPr>
              <a:t></a:t>
            </a:r>
          </a:p>
          <a:p>
            <a:r>
              <a:rPr lang="da-DK" altLang="da-DK" sz="2800" dirty="0" smtClean="0">
                <a:solidFill>
                  <a:srgbClr val="FF0000"/>
                </a:solidFill>
                <a:sym typeface="Wingdings" pitchFamily="2" charset="2"/>
              </a:rPr>
              <a:t>Højskole </a:t>
            </a:r>
            <a:r>
              <a:rPr lang="da-DK" altLang="da-DK" sz="2800" dirty="0" smtClean="0">
                <a:sym typeface="Wingdings" pitchFamily="2" charset="2"/>
              </a:rPr>
              <a:t> </a:t>
            </a:r>
          </a:p>
          <a:p>
            <a:r>
              <a:rPr lang="da-DK" altLang="da-DK" sz="2800" dirty="0" smtClean="0">
                <a:solidFill>
                  <a:srgbClr val="FF0000"/>
                </a:solidFill>
                <a:sym typeface="Wingdings" pitchFamily="2" charset="2"/>
              </a:rPr>
              <a:t>Bageri med sandwichudsalg </a:t>
            </a:r>
            <a:r>
              <a:rPr lang="da-DK" altLang="da-DK" sz="2800" dirty="0" smtClean="0">
                <a:sym typeface="Wingdings" pitchFamily="2" charset="2"/>
              </a:rPr>
              <a:t> </a:t>
            </a:r>
          </a:p>
          <a:p>
            <a:r>
              <a:rPr lang="da-DK" altLang="da-DK" sz="2800" dirty="0" smtClean="0">
                <a:solidFill>
                  <a:srgbClr val="FF0000"/>
                </a:solidFill>
                <a:sym typeface="Wingdings" pitchFamily="2" charset="2"/>
              </a:rPr>
              <a:t>Integreret daginstitution </a:t>
            </a:r>
            <a:r>
              <a:rPr lang="da-DK" altLang="da-DK" sz="2800" dirty="0" smtClean="0">
                <a:sym typeface="Wingdings" pitchFamily="2" charset="2"/>
              </a:rPr>
              <a:t> </a:t>
            </a:r>
          </a:p>
          <a:p>
            <a:r>
              <a:rPr lang="da-DK" altLang="da-DK" sz="2800" dirty="0" smtClean="0">
                <a:solidFill>
                  <a:srgbClr val="FF0000"/>
                </a:solidFill>
                <a:sym typeface="Wingdings" pitchFamily="2" charset="2"/>
              </a:rPr>
              <a:t>Lille lokalt mejeri </a:t>
            </a:r>
            <a:r>
              <a:rPr lang="da-DK" altLang="da-DK" sz="2800" dirty="0" smtClean="0">
                <a:sym typeface="Wingdings" pitchFamily="2" charset="2"/>
              </a:rPr>
              <a:t> </a:t>
            </a:r>
          </a:p>
          <a:p>
            <a:r>
              <a:rPr lang="da-DK" altLang="da-DK" sz="2800" dirty="0" smtClean="0">
                <a:solidFill>
                  <a:srgbClr val="FF0000"/>
                </a:solidFill>
                <a:sym typeface="Wingdings" pitchFamily="2" charset="2"/>
              </a:rPr>
              <a:t>Kantine i mellemstor virksomhed </a:t>
            </a:r>
            <a:r>
              <a:rPr lang="da-DK" altLang="da-DK" sz="2800" dirty="0" smtClean="0">
                <a:sym typeface="Wingdings" pitchFamily="2" charset="2"/>
              </a:rPr>
              <a:t> </a:t>
            </a:r>
          </a:p>
          <a:p>
            <a:endParaRPr lang="da-DK" altLang="da-DK" sz="28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149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Lovgivningen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56686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da-DK" b="1" dirty="0" smtClean="0"/>
              <a:t>Bekendtgørelser </a:t>
            </a:r>
          </a:p>
          <a:p>
            <a:pPr>
              <a:defRPr/>
            </a:pPr>
            <a:r>
              <a:rPr lang="da-DK" sz="2400" dirty="0" smtClean="0"/>
              <a:t>Til forordningerne findes der supplerende bekendtgørelser</a:t>
            </a:r>
          </a:p>
          <a:p>
            <a:pPr lvl="1">
              <a:defRPr/>
            </a:pPr>
            <a:r>
              <a:rPr lang="da-DK" sz="2400" dirty="0" smtClean="0"/>
              <a:t>Fx hygiejnebekendtgørelsen og uddannelsesbekendtgørelsen</a:t>
            </a:r>
          </a:p>
          <a:p>
            <a:pPr>
              <a:defRPr/>
            </a:pPr>
            <a:r>
              <a:rPr lang="da-DK" sz="2400" dirty="0" smtClean="0"/>
              <a:t>Bekendtgørelserne gælder i DK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sz="2400" dirty="0" smtClean="0"/>
              <a:t>Indeholder </a:t>
            </a:r>
            <a:r>
              <a:rPr lang="da-DK" sz="2400" dirty="0"/>
              <a:t>flere </a:t>
            </a:r>
            <a:r>
              <a:rPr lang="da-DK" sz="2400" dirty="0" smtClean="0"/>
              <a:t>detaljer – fx. Temperatur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endParaRPr lang="da-DK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sz="2400" dirty="0">
                <a:hlinkClick r:id="rId2"/>
              </a:rPr>
              <a:t>http://</a:t>
            </a:r>
            <a:r>
              <a:rPr lang="da-DK" sz="2400" dirty="0" smtClean="0">
                <a:hlinkClick r:id="rId2"/>
              </a:rPr>
              <a:t>www.foedevarestyrelsen.dk/Selvbetjening/lovstof/Sider/Hygiejneregler.aspx</a:t>
            </a:r>
            <a:endParaRPr lang="da-DK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endParaRPr lang="da-DK" sz="2400" dirty="0"/>
          </a:p>
          <a:p>
            <a:pPr marL="0" indent="0">
              <a:buFont typeface="Arial" charset="0"/>
              <a:buNone/>
              <a:defRPr/>
            </a:pPr>
            <a:endParaRPr lang="da-DK" dirty="0" smtClean="0"/>
          </a:p>
          <a:p>
            <a:pPr marL="0" indent="0">
              <a:buFont typeface="Arial" charset="0"/>
              <a:buNone/>
              <a:defRPr/>
            </a:pPr>
            <a:endParaRPr lang="da-DK" dirty="0" smtClean="0"/>
          </a:p>
          <a:p>
            <a:pPr>
              <a:defRPr/>
            </a:pPr>
            <a:endParaRPr lang="da-DK" dirty="0" smtClean="0"/>
          </a:p>
          <a:p>
            <a:pPr>
              <a:defRPr/>
            </a:pPr>
            <a:endParaRPr lang="da-DK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2479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36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Allergener i maden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2673" y="1379888"/>
            <a:ext cx="7785100" cy="4560785"/>
          </a:xfrm>
        </p:spPr>
        <p:txBody>
          <a:bodyPr/>
          <a:lstStyle/>
          <a:p>
            <a:r>
              <a:rPr lang="da-DK" sz="2000" dirty="0" smtClean="0"/>
              <a:t>I følge </a:t>
            </a:r>
            <a:r>
              <a:rPr lang="da-DK" sz="2000" dirty="0"/>
              <a:t>Mærkningsforordningen skal restauranter og spisesteder kunne oplyse deres kunder om de allergene ingredienser, der er tilstede i maden. Mærkningsforordningen gælder i hele EU og for alle typer af restauranter og spisesteder – fx cateringvirksomheder, pizzeriaer, grillbarer og smørrebrødsforretninger.</a:t>
            </a:r>
            <a:br>
              <a:rPr lang="da-DK" sz="2000" dirty="0"/>
            </a:br>
            <a:r>
              <a:rPr lang="da-DK" sz="2000" b="1" dirty="0" smtClean="0"/>
              <a:t>Oplysningerne </a:t>
            </a:r>
            <a:r>
              <a:rPr lang="da-DK" sz="2000" b="1" dirty="0"/>
              <a:t>kan gives</a:t>
            </a:r>
            <a:r>
              <a:rPr lang="da-DK" sz="2000" dirty="0"/>
              <a:t> </a:t>
            </a:r>
            <a:r>
              <a:rPr lang="da-DK" sz="2000" b="1" dirty="0"/>
              <a:t>enten mundtligt eller skriftligt</a:t>
            </a:r>
            <a:r>
              <a:rPr lang="da-DK" sz="2000" dirty="0"/>
              <a:t>. </a:t>
            </a:r>
            <a:endParaRPr lang="da-DK" sz="2000" dirty="0" smtClean="0"/>
          </a:p>
          <a:p>
            <a:r>
              <a:rPr lang="da-DK" sz="2000" dirty="0" smtClean="0"/>
              <a:t>Hvis </a:t>
            </a:r>
            <a:r>
              <a:rPr lang="da-DK" sz="2000" dirty="0"/>
              <a:t>en virksomhed vælger at give oplysningerne mundtligt, skal der et synligt sted – fx på et skilt – i virksomheden være information om, at kunden kan få oplysninger om allergener ved at henvende sig </a:t>
            </a:r>
            <a:r>
              <a:rPr lang="da-DK" sz="2000" dirty="0" smtClean="0"/>
              <a:t>til personalet.</a:t>
            </a:r>
          </a:p>
          <a:p>
            <a:r>
              <a:rPr lang="da-DK" sz="2000" dirty="0" smtClean="0"/>
              <a:t>Se mere på </a:t>
            </a:r>
            <a:r>
              <a:rPr lang="da-DK" sz="2000" dirty="0" smtClean="0">
                <a:hlinkClick r:id="rId2"/>
              </a:rPr>
              <a:t>www.fvst.dk</a:t>
            </a:r>
            <a:r>
              <a:rPr lang="da-DK" sz="2000" dirty="0"/>
              <a:t> og </a:t>
            </a:r>
            <a:r>
              <a:rPr lang="da-DK" sz="2000" dirty="0">
                <a:hlinkClick r:id="rId3"/>
              </a:rPr>
              <a:t>http://allergi.astma-allergi.dk</a:t>
            </a:r>
            <a:r>
              <a:rPr lang="da-DK" sz="2000" dirty="0" smtClean="0">
                <a:hlinkClick r:id="rId3"/>
              </a:rPr>
              <a:t>/</a:t>
            </a:r>
            <a:r>
              <a:rPr lang="da-DK" sz="2000" dirty="0" smtClean="0"/>
              <a:t> </a:t>
            </a:r>
            <a:r>
              <a:rPr lang="da-DK" dirty="0"/>
              <a:t> 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150</a:t>
            </a:fld>
            <a:endParaRPr lang="da-D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36" y="0"/>
            <a:ext cx="1372663" cy="13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03206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sz="3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Ingredienser der altid skal deklareres i forhold til allergener</a:t>
            </a:r>
          </a:p>
        </p:txBody>
      </p:sp>
      <p:sp>
        <p:nvSpPr>
          <p:cNvPr id="49155" name="Pladsholder til indhold 2"/>
          <p:cNvSpPr>
            <a:spLocks noGrp="1"/>
          </p:cNvSpPr>
          <p:nvPr>
            <p:ph idx="1"/>
          </p:nvPr>
        </p:nvSpPr>
        <p:spPr>
          <a:xfrm>
            <a:off x="685801" y="1600200"/>
            <a:ext cx="6130636" cy="4445000"/>
          </a:xfrm>
        </p:spPr>
        <p:txBody>
          <a:bodyPr/>
          <a:lstStyle/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Glutenholdige kornprodukter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Krebsdyr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Æg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Soja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Fisk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Jordnødder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Mælk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Nødder 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Selleri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Sesamfrø</a:t>
            </a:r>
          </a:p>
          <a:p>
            <a:r>
              <a:rPr lang="da-DK" sz="24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Svovldioxid og sulfitter </a:t>
            </a:r>
            <a:r>
              <a:rPr lang="da-DK" sz="2000" dirty="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(mere end 10 mg/kg/l)</a:t>
            </a:r>
          </a:p>
        </p:txBody>
      </p:sp>
    </p:spTree>
    <p:extLst>
      <p:ext uri="{BB962C8B-B14F-4D97-AF65-F5344CB8AC3E}">
        <p14:creationId xmlns:p14="http://schemas.microsoft.com/office/powerpoint/2010/main" val="39050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Lovkrav til næringsdeklarationen </a:t>
            </a:r>
          </a:p>
        </p:txBody>
      </p:sp>
      <p:sp>
        <p:nvSpPr>
          <p:cNvPr id="50179" name="Pladsholder til indhold 2"/>
          <p:cNvSpPr>
            <a:spLocks noGrp="1"/>
          </p:cNvSpPr>
          <p:nvPr>
            <p:ph idx="1"/>
          </p:nvPr>
        </p:nvSpPr>
        <p:spPr>
          <a:xfrm>
            <a:off x="685800" y="1414463"/>
            <a:ext cx="7785100" cy="4630737"/>
          </a:xfrm>
        </p:spPr>
        <p:txBody>
          <a:bodyPr/>
          <a:lstStyle/>
          <a:p>
            <a:r>
              <a:rPr lang="da-DK" sz="20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Færdigpakkede fødevarer </a:t>
            </a:r>
          </a:p>
          <a:p>
            <a:r>
              <a:rPr lang="da-DK" sz="2000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Ingredienser: …….. </a:t>
            </a:r>
            <a:endParaRPr lang="da-DK" sz="200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0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Evt. i handelsdokumenterne </a:t>
            </a:r>
          </a:p>
          <a:p>
            <a:r>
              <a:rPr lang="da-DK" sz="20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Evt. fremgå af navn på varen </a:t>
            </a:r>
          </a:p>
          <a:p>
            <a:r>
              <a:rPr lang="da-DK" sz="20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Evt. …. Fx ”smør” </a:t>
            </a:r>
          </a:p>
          <a:p>
            <a:r>
              <a:rPr lang="da-DK" sz="20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Direkte salg </a:t>
            </a:r>
          </a:p>
          <a:p>
            <a:r>
              <a:rPr lang="da-DK" sz="2000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Direkte salg over flere dage: Indeholder: </a:t>
            </a:r>
            <a:r>
              <a:rPr lang="da-DK" sz="2000" b="1" i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”allergener</a:t>
            </a:r>
            <a:r>
              <a:rPr lang="da-DK" sz="2000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” </a:t>
            </a:r>
            <a:endParaRPr lang="da-DK" sz="200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000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Direkte salg samme dag: oplysning om allergener skal kunne fås </a:t>
            </a:r>
            <a:endParaRPr lang="da-DK" sz="200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0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Fødevarer pakket på anmodning </a:t>
            </a:r>
          </a:p>
          <a:p>
            <a:r>
              <a:rPr lang="da-DK" sz="2000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oplysning om allergener skal kunne fås </a:t>
            </a:r>
            <a:endParaRPr lang="da-DK" sz="200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z="20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Ikke-færdigpakkede fødevarer </a:t>
            </a:r>
          </a:p>
          <a:p>
            <a:r>
              <a:rPr lang="da-DK" sz="2000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oplysning om allergener skal kunne fås </a:t>
            </a:r>
            <a:endParaRPr lang="da-DK" sz="200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277938"/>
            <a:ext cx="3398838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4383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Repetition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153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Prøve til hygiejnecertifikat</a:t>
            </a:r>
            <a:endParaRPr lang="en-US" altLang="da-DK" smtClean="0"/>
          </a:p>
        </p:txBody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>
          <a:xfrm>
            <a:off x="831272" y="1531916"/>
            <a:ext cx="7639627" cy="368308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sz="2800" dirty="0" smtClean="0"/>
              <a:t>Prøven er skriftlig </a:t>
            </a:r>
            <a:r>
              <a:rPr lang="da-DK" altLang="da-DK" sz="2800" i="1" dirty="0" smtClean="0"/>
              <a:t>(eller mundtlig efter aftale)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Uden hjælpemidler (bog, noter, pc, telefon, sidemanden etc.)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Varighed: 45 minutter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Bliv siddende (stille) til alle har afleveret </a:t>
            </a:r>
            <a:r>
              <a:rPr lang="da-DK" altLang="da-DK" sz="2800" dirty="0" smtClean="0">
                <a:sym typeface="Wingdings" pitchFamily="2" charset="2"/>
              </a:rPr>
              <a:t></a:t>
            </a:r>
            <a:endParaRPr lang="da-DK" altLang="da-DK" sz="2800" dirty="0" smtClean="0"/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Udfyld evaluering på </a:t>
            </a:r>
            <a:r>
              <a:rPr lang="da-DK" altLang="da-DK" sz="2800" dirty="0" smtClean="0">
                <a:hlinkClick r:id="rId2"/>
              </a:rPr>
              <a:t>www.viskvalitet.dk</a:t>
            </a:r>
            <a:r>
              <a:rPr lang="da-DK" altLang="da-DK" sz="2800" dirty="0" smtClean="0"/>
              <a:t> på computer, mens du venter!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Personlig tilbagemelding på prøven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Uddeling af certifikater – Tak for nu!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altLang="da-DK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154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Lovgivningen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8313" y="1557338"/>
            <a:ext cx="8280400" cy="49244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da-DK" b="1" dirty="0" smtClean="0"/>
              <a:t>Vejledninger</a:t>
            </a:r>
          </a:p>
          <a:p>
            <a:pPr>
              <a:defRPr/>
            </a:pPr>
            <a:r>
              <a:rPr lang="da-DK" sz="2400" dirty="0" smtClean="0"/>
              <a:t>Udarbejdet af Fødevarestyrelsen og  forklare </a:t>
            </a:r>
            <a:r>
              <a:rPr lang="da-DK" sz="2400" dirty="0"/>
              <a:t>reglerne </a:t>
            </a:r>
            <a:r>
              <a:rPr lang="da-DK" sz="2400" dirty="0" smtClean="0"/>
              <a:t>i forordningerne og bekendtgørelser</a:t>
            </a:r>
          </a:p>
          <a:p>
            <a:pPr>
              <a:defRPr/>
            </a:pPr>
            <a:r>
              <a:rPr lang="da-DK" sz="2400" dirty="0" smtClean="0"/>
              <a:t>Uddyber lovene så de forklares på en grundigere måde med langt flere detaljer</a:t>
            </a:r>
          </a:p>
          <a:p>
            <a:pPr>
              <a:defRPr/>
            </a:pPr>
            <a:r>
              <a:rPr lang="da-DK" sz="2400" dirty="0" smtClean="0"/>
              <a:t>Er rettet til virksomheder, som har ansvar for at lovene overholdes</a:t>
            </a:r>
          </a:p>
          <a:p>
            <a:pPr>
              <a:defRPr/>
            </a:pPr>
            <a:r>
              <a:rPr lang="da-DK" sz="2400" dirty="0"/>
              <a:t>Der sker løbende ændringer i </a:t>
            </a:r>
            <a:r>
              <a:rPr lang="da-DK" sz="2400" dirty="0" smtClean="0"/>
              <a:t>forordninger, bekendtgørelser </a:t>
            </a:r>
            <a:r>
              <a:rPr lang="da-DK" sz="2400" dirty="0"/>
              <a:t>og vejledninger. </a:t>
            </a:r>
            <a:endParaRPr lang="da-DK" sz="2400" dirty="0" smtClean="0"/>
          </a:p>
          <a:p>
            <a:pPr marL="0" indent="0">
              <a:buFont typeface="Arial" charset="0"/>
              <a:buNone/>
              <a:defRPr/>
            </a:pPr>
            <a:r>
              <a:rPr lang="da-DK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www.fvst.dk</a:t>
            </a:r>
          </a:p>
          <a:p>
            <a:pPr marL="0" indent="0">
              <a:buNone/>
              <a:defRPr/>
            </a:pPr>
            <a:r>
              <a:rPr lang="da-DK" sz="2000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http://www.foedevarestyrelsen.dk/Selvbetjening/Vejledninger/Sider/Vejledninger.aspx </a:t>
            </a:r>
          </a:p>
          <a:p>
            <a:pPr marL="0" indent="0">
              <a:buFont typeface="Arial" charset="0"/>
              <a:buNone/>
              <a:defRPr/>
            </a:pPr>
            <a:r>
              <a:rPr lang="da-DK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 www.retsinfo.dk</a:t>
            </a:r>
            <a:endParaRPr lang="da-DK" sz="20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da-DK" dirty="0"/>
          </a:p>
          <a:p>
            <a:pPr marL="0" indent="0">
              <a:buFont typeface="Arial" charset="0"/>
              <a:buNone/>
              <a:defRPr/>
            </a:pPr>
            <a:r>
              <a:rPr lang="da-DK" dirty="0"/>
              <a:t>			</a:t>
            </a:r>
          </a:p>
          <a:p>
            <a:pPr marL="0" indent="0">
              <a:buFont typeface="Arial" charset="0"/>
              <a:buNone/>
              <a:defRPr/>
            </a:pPr>
            <a:endParaRPr lang="da-DK" dirty="0" smtClean="0"/>
          </a:p>
          <a:p>
            <a:pPr marL="0" indent="0">
              <a:buFont typeface="Arial" charset="0"/>
              <a:buNone/>
              <a:defRPr/>
            </a:pPr>
            <a:endParaRPr lang="da-DK" dirty="0"/>
          </a:p>
          <a:p>
            <a:pPr marL="0" indent="0">
              <a:buFont typeface="Arial" charset="0"/>
              <a:buNone/>
              <a:defRPr/>
            </a:pPr>
            <a:endParaRPr lang="da-DK" dirty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2479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98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da-DK" smtClean="0"/>
              <a:t>Eksempler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288" y="1436914"/>
            <a:ext cx="8291512" cy="5421086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dirty="0" smtClean="0"/>
              <a:t>Hygiejneforordning - Hygiejnebekendtgørelse/ </a:t>
            </a:r>
            <a:r>
              <a:rPr lang="da-DK" sz="4500" u="sng" dirty="0" smtClean="0"/>
              <a:t>Personlig hygiejne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4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dirty="0" smtClean="0"/>
              <a:t>Fødevareforordning - fødevarebekendtgørelse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u="sng" dirty="0" smtClean="0"/>
              <a:t>Opbevaring af råvarer så der ikke sker sundhedsmæssige risici - Temperaturbestemmelser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4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dirty="0" smtClean="0"/>
              <a:t>Egenkontrolforordning, bekendtgørelse og vejledning: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u="sng" dirty="0" smtClean="0"/>
              <a:t>Beskriver hvad egenkontrol er og hvad virksomheden har ansvar for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4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dirty="0" smtClean="0"/>
              <a:t>Kontrolforordning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u="sng" dirty="0" smtClean="0"/>
              <a:t>Fastsættelse af regler for kontrolbesøget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da-DK" sz="4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4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dirty="0" smtClean="0"/>
              <a:t>Forordning om mikrobiologiske kriterier: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u="sng" dirty="0" smtClean="0"/>
              <a:t>Grænseværdier for indhold af mikroorganismer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4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dirty="0" smtClean="0"/>
              <a:t>Uddannelsesbekendtgørelser: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4500" u="sng" dirty="0" smtClean="0"/>
              <a:t>Beskrivelse af jeres uddannelse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4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 smtClean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87" y="3698833"/>
            <a:ext cx="15763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48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Fødevarestyrelsens fødevareenhed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Fødevareregionen hedder nu Fødevarestyrelsens fødevareenhed, eller blot fødevareenhed. </a:t>
            </a:r>
            <a:endParaRPr lang="da-DK" dirty="0" smtClean="0"/>
          </a:p>
          <a:p>
            <a:r>
              <a:rPr lang="da-DK" dirty="0" smtClean="0"/>
              <a:t>Der </a:t>
            </a:r>
            <a:r>
              <a:rPr lang="da-DK" dirty="0"/>
              <a:t>er 5 enheder: Nordjylland, Midtjylland, Sydjylland, Sjælland/Fyn og København.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70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018" y="260350"/>
            <a:ext cx="7959870" cy="720725"/>
          </a:xfrm>
        </p:spPr>
        <p:txBody>
          <a:bodyPr/>
          <a:lstStyle/>
          <a:p>
            <a:pPr eaLnBrk="1" hangingPunct="1"/>
            <a:r>
              <a:rPr lang="da-DK" sz="4000" dirty="0" smtClean="0"/>
              <a:t>Fødevarekontrol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67543"/>
            <a:ext cx="3924795" cy="495708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Hvem kontrollerer fødevarer i virksomhederne?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Hvorfor foretages der kontrol af fødevarevirksomheder?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Hvem har ansvaret for maden?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Hvem har ansvaret for at virksomheden lever op til egenkontrollen?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sz="18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48" y="1985031"/>
            <a:ext cx="4448299" cy="296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96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Mål for Fødevare certifikatuddannelsen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1460665"/>
            <a:ext cx="7785100" cy="45845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sz="2200" dirty="0" smtClean="0"/>
              <a:t>Du kan </a:t>
            </a:r>
            <a:r>
              <a:rPr lang="da-DK" sz="2200" dirty="0"/>
              <a:t>anvende de overordnede principper om egenkontrol ved produktion, opbevaring og salg af mad, herunder de relevante branchekoder. </a:t>
            </a:r>
            <a:endParaRPr lang="da-DK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200" dirty="0" smtClean="0"/>
              <a:t>Du kan </a:t>
            </a:r>
            <a:r>
              <a:rPr lang="da-DK" sz="2200" dirty="0"/>
              <a:t>anvende principperne i risikoanalyse, påpege kritiske punkter og fastlægge systematiske overvågningsprocedurer, ligesom </a:t>
            </a:r>
            <a:r>
              <a:rPr lang="da-DK" sz="2200" dirty="0" smtClean="0"/>
              <a:t>du </a:t>
            </a:r>
            <a:r>
              <a:rPr lang="da-DK" sz="2200" dirty="0"/>
              <a:t>kan udføre egenkontrol i en aktuel produktion. </a:t>
            </a:r>
            <a:endParaRPr lang="da-DK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200" dirty="0" smtClean="0"/>
              <a:t>Du kender </a:t>
            </a:r>
            <a:r>
              <a:rPr lang="da-DK" sz="2200" dirty="0"/>
              <a:t>til mikroorganismers forekomst, vækst og udbredelse i fødevarer og kan anvende denne viden til at hæmme mikroorganismers udvikling i det praktiske arbejde med fremstilling, opbevaring og salg af fødevarer. </a:t>
            </a:r>
            <a:endParaRPr lang="da-DK" sz="2200" dirty="0" smtClean="0"/>
          </a:p>
          <a:p>
            <a:endParaRPr lang="da-DK" sz="20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06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 smtClean="0"/>
              <a:t>Fødevarekontrol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2149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3400" dirty="0" smtClean="0"/>
              <a:t>Kontrolbesøg </a:t>
            </a:r>
            <a:endParaRPr lang="da-DK" sz="4000" dirty="0" smtClean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3400" dirty="0" smtClean="0"/>
              <a:t>De kontrollerer: 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dirty="0" smtClean="0"/>
              <a:t>Hygiejnen 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dirty="0" smtClean="0"/>
              <a:t>Virksomhedens egenkontrolprogram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dirty="0" smtClean="0"/>
              <a:t>Produktionsgangen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dirty="0" smtClean="0"/>
              <a:t>Om indretning er i orden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dirty="0" smtClean="0"/>
              <a:t>Vedligeholdelse af bygninger og lokaler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da-DK" dirty="0" smtClean="0"/>
              <a:t>Rengøringsstandard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Behjælpelige med gode råd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Tager prøver med hjem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7" y="1914396"/>
            <a:ext cx="1698171" cy="224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27" y="4785756"/>
            <a:ext cx="1740154" cy="20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50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z="2800" dirty="0" smtClean="0"/>
              <a:t>Mikrobiologisk </a:t>
            </a:r>
            <a:br>
              <a:rPr lang="da-DK" sz="2800" dirty="0" smtClean="0"/>
            </a:br>
            <a:r>
              <a:rPr lang="da-DK" sz="2800" dirty="0" smtClean="0"/>
              <a:t>prøveudtagning</a:t>
            </a:r>
          </a:p>
        </p:txBody>
      </p:sp>
      <p:pic>
        <p:nvPicPr>
          <p:cNvPr id="43011" name="Picture 5" descr="agarplader,fo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06" y="410029"/>
            <a:ext cx="4431894" cy="3937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Pladsholder til tekst 2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4583875" cy="46910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smtClean="0"/>
              <a:t>Prøven fortyndes med saltvand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smtClean="0"/>
              <a:t>Spredes ud på </a:t>
            </a:r>
            <a:r>
              <a:rPr lang="da-DK" sz="2000" dirty="0" err="1" smtClean="0"/>
              <a:t>agarplade</a:t>
            </a:r>
            <a:endParaRPr lang="da-DK" sz="20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smtClean="0"/>
              <a:t>Bakterierne vokser i kolonier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smtClean="0"/>
              <a:t>Kolonier ses u mikroskop</a:t>
            </a:r>
          </a:p>
          <a:p>
            <a:pPr marL="0" indent="0">
              <a:buNone/>
              <a:defRPr/>
            </a:pPr>
            <a:endParaRPr lang="da-DK" sz="20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smtClean="0"/>
              <a:t>De tælles – </a:t>
            </a:r>
            <a:r>
              <a:rPr lang="da-DK" sz="2000" dirty="0" err="1" smtClean="0"/>
              <a:t>kimtal</a:t>
            </a:r>
            <a:endParaRPr lang="da-DK" sz="20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err="1" smtClean="0"/>
              <a:t>Kimtal</a:t>
            </a:r>
            <a:r>
              <a:rPr lang="da-DK" sz="2000" dirty="0" smtClean="0"/>
              <a:t> er en betegnelse for antal bakterier i 1g af varen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smtClean="0"/>
              <a:t>Antal kim giver besked om hygiejnen i produktionen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a-DK" sz="2000" dirty="0" smtClean="0"/>
              <a:t>Undersøgelse af enkelte specielle bakterier er muligt </a:t>
            </a:r>
            <a:endParaRPr lang="da-DK" sz="2000" dirty="0"/>
          </a:p>
        </p:txBody>
      </p:sp>
      <p:pic>
        <p:nvPicPr>
          <p:cNvPr id="43013" name="Picture 4" descr="kontrol,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24" y="3773120"/>
            <a:ext cx="3454276" cy="308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44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Smiley ordning</a:t>
            </a:r>
          </a:p>
        </p:txBody>
      </p:sp>
      <p:sp>
        <p:nvSpPr>
          <p:cNvPr id="43011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a-DK" sz="2800" dirty="0" smtClean="0"/>
              <a:t>Smiley indføres i 2001</a:t>
            </a:r>
          </a:p>
          <a:p>
            <a:pPr>
              <a:defRPr/>
            </a:pPr>
            <a:r>
              <a:rPr lang="da-DK" sz="2800" dirty="0" smtClean="0"/>
              <a:t>Smiley på nettet i 2004 – i dag 175.000 kontrolrapporter I kan tjekke</a:t>
            </a:r>
          </a:p>
          <a:p>
            <a:pPr>
              <a:defRPr/>
            </a:pPr>
            <a:r>
              <a:rPr lang="da-DK" sz="2800" dirty="0" smtClean="0"/>
              <a:t>2008 – elitesmiley indføres</a:t>
            </a:r>
          </a:p>
          <a:p>
            <a:pPr>
              <a:defRPr/>
            </a:pPr>
            <a:r>
              <a:rPr lang="da-DK" sz="2800" dirty="0">
                <a:hlinkClick r:id="rId2"/>
              </a:rPr>
              <a:t>http://</a:t>
            </a:r>
            <a:r>
              <a:rPr lang="da-DK" sz="2800" dirty="0" smtClean="0">
                <a:hlinkClick r:id="rId2"/>
              </a:rPr>
              <a:t>www.findsmiley.dk/da-DK/index.htm</a:t>
            </a:r>
            <a:endParaRPr lang="da-DK" sz="2800" dirty="0" smtClean="0"/>
          </a:p>
          <a:p>
            <a:pPr>
              <a:defRPr/>
            </a:pPr>
            <a:r>
              <a:rPr lang="da-DK" sz="2800" dirty="0" smtClean="0"/>
              <a:t> </a:t>
            </a:r>
          </a:p>
          <a:p>
            <a:pPr>
              <a:defRPr/>
            </a:pPr>
            <a:endParaRPr lang="da-DK" sz="2800" dirty="0" smtClean="0"/>
          </a:p>
          <a:p>
            <a:pPr marL="0" indent="0">
              <a:buFont typeface="Arial" charset="0"/>
              <a:buNone/>
              <a:defRPr/>
            </a:pPr>
            <a:endParaRPr lang="da-DK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5094288"/>
            <a:ext cx="48974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83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Efter kontrolbesøg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685800" y="1662545"/>
            <a:ext cx="7785100" cy="4382656"/>
          </a:xfrm>
        </p:spPr>
        <p:txBody>
          <a:bodyPr/>
          <a:lstStyle/>
          <a:p>
            <a:pPr>
              <a:defRPr/>
            </a:pPr>
            <a:r>
              <a:rPr lang="da-DK" sz="2400" dirty="0" smtClean="0"/>
              <a:t>Virksomheden får udleveret en kontrolrapport</a:t>
            </a:r>
          </a:p>
          <a:p>
            <a:pPr marL="0" indent="0">
              <a:buFont typeface="Arial" charset="0"/>
              <a:buNone/>
              <a:defRPr/>
            </a:pPr>
            <a:r>
              <a:rPr lang="da-DK" dirty="0" smtClean="0"/>
              <a:t>Kontrolrapporten beskriver: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Hygiejne: håndtering – rengøring vedligeholdelse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Egenkontrol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Synlig kontrolrapport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Personales hygiejneuddannelse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Mærkning og information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Godkendelse (overholdes de)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Særlige mærkningsordninger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Varestandarder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Tilsætningsstoffer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Kemiske forureninger</a:t>
            </a:r>
          </a:p>
          <a:p>
            <a:pPr>
              <a:buFontTx/>
              <a:buChar char="-"/>
              <a:defRPr/>
            </a:pPr>
            <a:r>
              <a:rPr lang="da-DK" sz="2000" dirty="0" smtClean="0"/>
              <a:t>Emballage </a:t>
            </a:r>
            <a:endParaRPr lang="da-DK" sz="2000" dirty="0"/>
          </a:p>
        </p:txBody>
      </p:sp>
      <p:pic>
        <p:nvPicPr>
          <p:cNvPr id="45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6" y="3188029"/>
            <a:ext cx="2611314" cy="347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62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Pladsholder til indhold 18"/>
          <p:cNvSpPr>
            <a:spLocks noGrp="1"/>
          </p:cNvSpPr>
          <p:nvPr>
            <p:ph idx="1"/>
          </p:nvPr>
        </p:nvSpPr>
        <p:spPr>
          <a:xfrm>
            <a:off x="4716463" y="273050"/>
            <a:ext cx="4248150" cy="63246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da-DK" sz="1400" smtClean="0"/>
          </a:p>
        </p:txBody>
      </p:sp>
      <p:pic>
        <p:nvPicPr>
          <p:cNvPr id="46084" name="Picture 11" descr="C:\Users\leha\Desktop\smiley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88913"/>
            <a:ext cx="4816475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9CF41-8D0A-4189-BC18-8BB6A70DF8F3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6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7855527" cy="1152525"/>
          </a:xfrm>
        </p:spPr>
        <p:txBody>
          <a:bodyPr/>
          <a:lstStyle/>
          <a:p>
            <a:r>
              <a:rPr lang="da-DK" sz="4400" dirty="0" smtClean="0"/>
              <a:t>‘Elite-virksomheder’</a:t>
            </a:r>
          </a:p>
        </p:txBody>
      </p:sp>
      <p:sp>
        <p:nvSpPr>
          <p:cNvPr id="47107" name="Pladsholder til indhold 2"/>
          <p:cNvSpPr>
            <a:spLocks noGrp="1"/>
          </p:cNvSpPr>
          <p:nvPr>
            <p:ph idx="1"/>
          </p:nvPr>
        </p:nvSpPr>
        <p:spPr>
          <a:xfrm>
            <a:off x="4867275" y="1682750"/>
            <a:ext cx="3775075" cy="4443413"/>
          </a:xfrm>
        </p:spPr>
        <p:txBody>
          <a:bodyPr/>
          <a:lstStyle/>
          <a:p>
            <a:endParaRPr lang="da-DK" smtClean="0"/>
          </a:p>
        </p:txBody>
      </p:sp>
      <p:sp>
        <p:nvSpPr>
          <p:cNvPr id="47108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557338"/>
            <a:ext cx="4186238" cy="4568825"/>
          </a:xfrm>
        </p:spPr>
        <p:txBody>
          <a:bodyPr/>
          <a:lstStyle/>
          <a:p>
            <a:r>
              <a:rPr lang="da-DK" sz="2400" dirty="0" smtClean="0"/>
              <a:t>Elitesmileyen uddeles hvis en virksomhed har modtaget 4 glade </a:t>
            </a:r>
            <a:r>
              <a:rPr lang="da-DK" sz="2400" dirty="0" err="1" smtClean="0"/>
              <a:t>smiley'er</a:t>
            </a:r>
            <a:r>
              <a:rPr lang="da-DK" sz="2400" dirty="0" smtClean="0"/>
              <a:t> og ingen anmærkninger på de fire seneste kontrolrapporter over min. de seneste 12 måneder.</a:t>
            </a:r>
          </a:p>
          <a:p>
            <a:endParaRPr lang="da-DK" sz="1200" dirty="0" smtClean="0"/>
          </a:p>
          <a:p>
            <a:r>
              <a:rPr lang="da-DK" sz="2600" dirty="0" smtClean="0"/>
              <a:t>En elitesmiley udløser færre kontrolbesøg i virksomheden!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r="8652"/>
          <a:stretch>
            <a:fillRect/>
          </a:stretch>
        </p:blipFill>
        <p:spPr bwMode="auto">
          <a:xfrm>
            <a:off x="4900613" y="1628775"/>
            <a:ext cx="37750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1"/>
          <a:stretch>
            <a:fillRect/>
          </a:stretch>
        </p:blipFill>
        <p:spPr bwMode="auto">
          <a:xfrm>
            <a:off x="539750" y="5688281"/>
            <a:ext cx="4165600" cy="100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9CF41-8D0A-4189-BC18-8BB6A70DF8F3}" type="slidenum">
              <a:rPr lang="da-DK" smtClean="0"/>
              <a:pPr>
                <a:defRPr/>
              </a:pPr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3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84143"/>
              </p:ext>
            </p:extLst>
          </p:nvPr>
        </p:nvGraphicFramePr>
        <p:xfrm>
          <a:off x="685800" y="1337376"/>
          <a:ext cx="7528524" cy="5554421"/>
        </p:xfrm>
        <a:graphic>
          <a:graphicData uri="http://schemas.openxmlformats.org/drawingml/2006/table">
            <a:tbl>
              <a:tblPr/>
              <a:tblGrid>
                <a:gridCol w="7528524"/>
              </a:tblGrid>
              <a:tr h="155062"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9359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endParaRPr lang="da-DK" sz="2000" dirty="0" smtClean="0">
                        <a:effectLst/>
                        <a:hlinkClick r:id="rId2"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da-DK" sz="2400" dirty="0" smtClean="0">
                          <a:effectLst/>
                          <a:hlinkClick r:id="rId2"/>
                        </a:rPr>
                        <a:t>http://www.foedevarestyrelsen.dk/Sider/forside.aspx</a:t>
                      </a:r>
                      <a:endParaRPr lang="da-DK" sz="24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endParaRPr lang="da-DK" sz="24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da-DK" sz="2400" dirty="0" smtClean="0">
                          <a:effectLst/>
                        </a:rPr>
                        <a:t>Egenkontrol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da-DK" sz="2400" dirty="0" smtClean="0">
                          <a:effectLst/>
                          <a:hlinkClick r:id="rId3"/>
                        </a:rPr>
                        <a:t>http://www.foedevarestyrelsen.dk/Kontrol/Sider/forside.aspx</a:t>
                      </a:r>
                      <a:endParaRPr lang="da-DK" sz="24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endParaRPr lang="da-DK" sz="24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da-DK" sz="2400" dirty="0" smtClean="0">
                          <a:effectLst/>
                        </a:rPr>
                        <a:t>Aktuelt- seneste</a:t>
                      </a:r>
                      <a:r>
                        <a:rPr lang="da-DK" sz="2400" baseline="0" dirty="0" smtClean="0">
                          <a:effectLst/>
                        </a:rPr>
                        <a:t> nyheder</a:t>
                      </a:r>
                      <a:endParaRPr lang="da-DK" sz="24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da-DK" sz="2400" dirty="0" smtClean="0">
                          <a:effectLst/>
                          <a:hlinkClick r:id="rId4"/>
                        </a:rPr>
                        <a:t>http://www.foedevarestyrelsen.dk/Nyheder/Aktuelt/Sider/Aktuelt.aspx?N1=Pressemeddelelse&amp;N2=Nyhed&amp;N3=b7598189-2208-48a0-9782-abf12882f74e&amp;</a:t>
                      </a:r>
                      <a:endParaRPr lang="da-DK" sz="24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endParaRPr lang="da-DK" sz="20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endParaRPr lang="da-DK" sz="2000" dirty="0" smtClean="0">
                        <a:effectLst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endParaRPr lang="da-DK" sz="1800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8133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Fødevarestyrelsen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09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4"/>
          <p:cNvSpPr>
            <a:spLocks noGrp="1"/>
          </p:cNvSpPr>
          <p:nvPr>
            <p:ph type="ctrTitle"/>
          </p:nvPr>
        </p:nvSpPr>
        <p:spPr>
          <a:xfrm>
            <a:off x="546100" y="584200"/>
            <a:ext cx="5640944" cy="2844800"/>
          </a:xfrm>
        </p:spPr>
        <p:txBody>
          <a:bodyPr/>
          <a:lstStyle/>
          <a:p>
            <a:pPr algn="l"/>
            <a:r>
              <a:rPr lang="da-DK" dirty="0" smtClean="0"/>
              <a:t>Film – </a:t>
            </a:r>
            <a:r>
              <a:rPr lang="da-DK" dirty="0"/>
              <a:t>F</a:t>
            </a:r>
            <a:r>
              <a:rPr lang="da-DK" dirty="0" smtClean="0"/>
              <a:t>ødevare</a:t>
            </a:r>
            <a:br>
              <a:rPr lang="da-DK" dirty="0" smtClean="0"/>
            </a:br>
            <a:r>
              <a:rPr lang="da-DK" dirty="0" smtClean="0"/>
              <a:t>kontrollen 1 </a:t>
            </a:r>
          </a:p>
        </p:txBody>
      </p:sp>
      <p:pic>
        <p:nvPicPr>
          <p:cNvPr id="5018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15" y="0"/>
            <a:ext cx="1934454" cy="161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9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Spørgsmål - Fødevareregionen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8454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546100" y="608584"/>
            <a:ext cx="5029200" cy="2844800"/>
          </a:xfrm>
        </p:spPr>
        <p:txBody>
          <a:bodyPr/>
          <a:lstStyle/>
          <a:p>
            <a:r>
              <a:rPr lang="da-DK" dirty="0" smtClean="0">
                <a:latin typeface="Verdana" pitchFamily="-109" charset="0"/>
                <a:ea typeface="Geneva" pitchFamily="-109" charset="-128"/>
                <a:cs typeface="Verdana" pitchFamily="-109" charset="0"/>
              </a:rPr>
              <a:t>Personlig hygiejne  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Mål for Fødevare certifikatuddannelsen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1763817"/>
            <a:ext cx="7785100" cy="3937000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 smtClean="0"/>
              <a:t>4.  Du kender </a:t>
            </a:r>
            <a:r>
              <a:rPr lang="da-DK" sz="2400" dirty="0"/>
              <a:t>gældende lovgivning om </a:t>
            </a:r>
            <a:r>
              <a:rPr lang="da-DK" sz="2400" dirty="0" smtClean="0"/>
              <a:t>	fremstilling</a:t>
            </a:r>
            <a:r>
              <a:rPr lang="da-DK" sz="2400" dirty="0"/>
              <a:t>, </a:t>
            </a:r>
            <a:r>
              <a:rPr lang="da-DK" sz="2400" dirty="0" smtClean="0"/>
              <a:t>opbevaring</a:t>
            </a:r>
            <a:r>
              <a:rPr lang="da-DK" sz="2400" dirty="0"/>
              <a:t>, opvarmnings-, </a:t>
            </a:r>
            <a:r>
              <a:rPr lang="da-DK" sz="2400" dirty="0" smtClean="0"/>
              <a:t>	varmholdnings- og nedkølingsfasen </a:t>
            </a:r>
            <a:r>
              <a:rPr lang="da-DK" sz="2400" dirty="0"/>
              <a:t>og salg af </a:t>
            </a:r>
            <a:r>
              <a:rPr lang="da-DK" sz="2400" dirty="0" smtClean="0"/>
              <a:t>	fødevarer</a:t>
            </a:r>
            <a:r>
              <a:rPr lang="da-DK" sz="2400" dirty="0"/>
              <a:t>. </a:t>
            </a:r>
            <a:endParaRPr lang="da-DK" sz="2400" dirty="0" smtClean="0"/>
          </a:p>
          <a:p>
            <a:pPr marL="0" indent="0">
              <a:buNone/>
            </a:pPr>
            <a:r>
              <a:rPr lang="da-DK" sz="2400" dirty="0" smtClean="0"/>
              <a:t>5. 	Du kan </a:t>
            </a:r>
            <a:r>
              <a:rPr lang="da-DK" sz="2400" dirty="0"/>
              <a:t>efterleve principperne for god </a:t>
            </a:r>
            <a:r>
              <a:rPr lang="da-DK" sz="2400" dirty="0" smtClean="0"/>
              <a:t>	personlig hygiejne og </a:t>
            </a:r>
            <a:r>
              <a:rPr lang="da-DK" sz="2400" dirty="0"/>
              <a:t>produktionshygiejne og </a:t>
            </a:r>
            <a:r>
              <a:rPr lang="da-DK" sz="2400" dirty="0" smtClean="0"/>
              <a:t>	kender betydningen heraf ved </a:t>
            </a:r>
            <a:r>
              <a:rPr lang="da-DK" sz="2400" dirty="0"/>
              <a:t>håndteringen </a:t>
            </a:r>
            <a:r>
              <a:rPr lang="da-DK" sz="2400" dirty="0" smtClean="0"/>
              <a:t>	af fødevarer</a:t>
            </a:r>
            <a:r>
              <a:rPr lang="da-DK" sz="2400" dirty="0"/>
              <a:t>. </a:t>
            </a:r>
            <a:endParaRPr lang="da-DK" sz="2400" dirty="0" smtClean="0"/>
          </a:p>
          <a:p>
            <a:pPr marL="0" indent="0">
              <a:buNone/>
            </a:pPr>
            <a:r>
              <a:rPr lang="da-DK" sz="2400" dirty="0" smtClean="0"/>
              <a:t>6. 	Du kender </a:t>
            </a:r>
            <a:r>
              <a:rPr lang="da-DK" sz="2400" dirty="0"/>
              <a:t>til fødevareregionernes funktion </a:t>
            </a:r>
            <a:r>
              <a:rPr lang="da-DK" sz="2400" dirty="0" smtClean="0"/>
              <a:t>	ved tilsyn </a:t>
            </a:r>
            <a:r>
              <a:rPr lang="da-DK" sz="2400" dirty="0"/>
              <a:t>og </a:t>
            </a:r>
            <a:r>
              <a:rPr lang="da-DK" sz="2400" dirty="0" smtClean="0"/>
              <a:t>godkendelse </a:t>
            </a:r>
            <a:r>
              <a:rPr lang="da-DK" sz="2400" dirty="0"/>
              <a:t>af virksomheder </a:t>
            </a:r>
            <a:r>
              <a:rPr lang="da-DK" sz="2400" dirty="0" smtClean="0"/>
              <a:t>	samt 	ved </a:t>
            </a:r>
            <a:r>
              <a:rPr lang="da-DK" sz="2400" dirty="0"/>
              <a:t>offentliggørelse </a:t>
            </a:r>
            <a:r>
              <a:rPr lang="da-DK" sz="2400" dirty="0" smtClean="0"/>
              <a:t>af </a:t>
            </a:r>
            <a:r>
              <a:rPr lang="da-DK" sz="2400" dirty="0"/>
              <a:t>kontrolresultater.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12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Personlig hygiejne s. 82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1600200"/>
            <a:ext cx="7772400" cy="4530725"/>
          </a:xfrm>
        </p:spPr>
        <p:txBody>
          <a:bodyPr/>
          <a:lstStyle/>
          <a:p>
            <a:pPr eaLnBrk="1" hangingPunct="1"/>
            <a:r>
              <a:rPr lang="da-DK" sz="2400" dirty="0" smtClean="0"/>
              <a:t>Hvad er personlig hygiejne??</a:t>
            </a:r>
          </a:p>
        </p:txBody>
      </p:sp>
      <p:pic>
        <p:nvPicPr>
          <p:cNvPr id="51204" name="Picture 4" descr="p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97231"/>
            <a:ext cx="26685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C4193-EB90-4BF0-B1B5-59B45853654D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4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Personlig hygiejne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Alle der beskæftiger sig med levnedsmidler skal være påpasselige med behandling, tilberedning og servering.</a:t>
            </a:r>
          </a:p>
          <a:p>
            <a:pPr eaLnBrk="1" hangingPunct="1">
              <a:lnSpc>
                <a:spcPct val="80000"/>
              </a:lnSpc>
            </a:pPr>
            <a:endParaRPr 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I bekendtgørelse om fødevarehygiejne: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a-DK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a-DK" sz="2400" dirty="0" smtClean="0"/>
              <a:t>	</a:t>
            </a:r>
          </a:p>
        </p:txBody>
      </p:sp>
      <p:sp>
        <p:nvSpPr>
          <p:cNvPr id="2" name="Afrundet rektangel 1"/>
          <p:cNvSpPr/>
          <p:nvPr/>
        </p:nvSpPr>
        <p:spPr>
          <a:xfrm>
            <a:off x="828304" y="3776353"/>
            <a:ext cx="6880184" cy="21138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2800" dirty="0"/>
              <a:t>”Personer, der arbejder i fødevarevirksomheder, skal iagttage en høj grad af personlig renlighed og skal bære en beklædning, der er ren og passende til det pågældende arbejde.” 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8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993775"/>
          </a:xfrm>
        </p:spPr>
        <p:txBody>
          <a:bodyPr/>
          <a:lstStyle/>
          <a:p>
            <a:pPr eaLnBrk="1" hangingPunct="1"/>
            <a:r>
              <a:rPr lang="da-DK" sz="3800" smtClean="0"/>
              <a:t>Håndhygiejne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196975"/>
            <a:ext cx="4327525" cy="51022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Det er vigtigt at have en god håndhygiejne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Man bruger hænderne til alt køkkenarbejde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a-DK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Man arbejder med jord, rengøre fisk, gør kød i stand, fjerner affald og går på toilettet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a-DK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Kløe forskellige steder på kroppen, slikke på fingrene osv.</a:t>
            </a:r>
          </a:p>
        </p:txBody>
      </p:sp>
      <p:pic>
        <p:nvPicPr>
          <p:cNvPr id="53252" name="Picture 5" descr="håndvask,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1433858"/>
            <a:ext cx="3705101" cy="431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A95F3-43E7-4648-9843-868E36EE7D57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2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" y="0"/>
            <a:ext cx="9099208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C4193-EB90-4BF0-B1B5-59B45853654D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81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6950" y="333375"/>
            <a:ext cx="8147050" cy="706438"/>
          </a:xfrm>
        </p:spPr>
        <p:txBody>
          <a:bodyPr/>
          <a:lstStyle/>
          <a:p>
            <a:pPr eaLnBrk="1" hangingPunct="1"/>
            <a:r>
              <a:rPr lang="da-DK" sz="4000" dirty="0" smtClean="0"/>
              <a:t>Vask altid hænderne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341438"/>
            <a:ext cx="7726362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Før du begynder på arbejdet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Når du går fra en råvare til en anden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Når du skifter mellem råvare og færdigvarer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Når hænderne bliver snavset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Når du har været på toilettet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Hvis du har nyst eller hostet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Hvis du har rørt ved dit ansigt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a-DK" sz="2400" dirty="0" smtClean="0"/>
              <a:t>	eller rettet på håret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Rørt ved telefon/tastatur</a:t>
            </a:r>
          </a:p>
          <a:p>
            <a:pPr eaLnBrk="1" hangingPunct="1">
              <a:lnSpc>
                <a:spcPct val="80000"/>
              </a:lnSpc>
            </a:pPr>
            <a:r>
              <a:rPr lang="da-DK" sz="2400" dirty="0" smtClean="0"/>
              <a:t>Håndsprit?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sz="2600" dirty="0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da-DK" sz="26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sz="2200" dirty="0" smtClean="0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876239" y="4066487"/>
            <a:ext cx="3096344" cy="246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68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Hvordan vaskes hænderne?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1457151"/>
            <a:ext cx="7785100" cy="3937000"/>
          </a:xfrm>
        </p:spPr>
        <p:txBody>
          <a:bodyPr/>
          <a:lstStyle/>
          <a:p>
            <a:pPr>
              <a:defRPr/>
            </a:pPr>
            <a:r>
              <a:rPr lang="da-DK" sz="2400" dirty="0" smtClean="0"/>
              <a:t>Gør hænderne våde</a:t>
            </a:r>
          </a:p>
          <a:p>
            <a:pPr>
              <a:defRPr/>
            </a:pPr>
            <a:r>
              <a:rPr lang="da-DK" sz="2400" dirty="0" smtClean="0"/>
              <a:t>Tag sæbe fra sæbeautomaten</a:t>
            </a:r>
          </a:p>
          <a:p>
            <a:pPr>
              <a:defRPr/>
            </a:pPr>
            <a:r>
              <a:rPr lang="da-DK" sz="2400" dirty="0" smtClean="0"/>
              <a:t>Bearbejd huden i 10-15 </a:t>
            </a:r>
            <a:r>
              <a:rPr lang="da-DK" sz="2400" dirty="0" err="1" smtClean="0"/>
              <a:t>sek</a:t>
            </a:r>
            <a:r>
              <a:rPr lang="da-DK" sz="2400" dirty="0" smtClean="0"/>
              <a:t> – husk håndled. Håndryggen og mellem fingrene</a:t>
            </a:r>
          </a:p>
          <a:p>
            <a:pPr>
              <a:defRPr/>
            </a:pPr>
            <a:r>
              <a:rPr lang="da-DK" sz="2400" dirty="0" smtClean="0"/>
              <a:t>Skyl hænderne grundigt</a:t>
            </a:r>
          </a:p>
          <a:p>
            <a:pPr>
              <a:defRPr/>
            </a:pPr>
            <a:r>
              <a:rPr lang="da-DK" sz="2400" dirty="0" smtClean="0"/>
              <a:t>Tør med papir og brug </a:t>
            </a:r>
          </a:p>
          <a:p>
            <a:pPr marL="0" indent="0">
              <a:buFont typeface="Arial" charset="0"/>
              <a:buNone/>
              <a:defRPr/>
            </a:pPr>
            <a:r>
              <a:rPr lang="da-DK" sz="2400" dirty="0"/>
              <a:t> </a:t>
            </a:r>
            <a:r>
              <a:rPr lang="da-DK" sz="2400" dirty="0" smtClean="0"/>
              <a:t>   papiret el. albue til at lukke </a:t>
            </a:r>
          </a:p>
          <a:p>
            <a:pPr marL="0" indent="0">
              <a:buFont typeface="Arial" charset="0"/>
              <a:buNone/>
              <a:defRPr/>
            </a:pPr>
            <a:r>
              <a:rPr lang="da-DK" sz="2400" dirty="0"/>
              <a:t> </a:t>
            </a:r>
            <a:r>
              <a:rPr lang="da-DK" sz="2400" dirty="0" smtClean="0"/>
              <a:t>   vandhanen</a:t>
            </a:r>
          </a:p>
          <a:p>
            <a:pPr marL="0" indent="0">
              <a:buFont typeface="Arial" charset="0"/>
              <a:buNone/>
              <a:defRPr/>
            </a:pPr>
            <a:r>
              <a:rPr lang="da-DK" sz="2400" dirty="0" smtClean="0"/>
              <a:t>Film:</a:t>
            </a:r>
          </a:p>
          <a:p>
            <a:pPr marL="0" indent="0">
              <a:buNone/>
              <a:defRPr/>
            </a:pPr>
            <a:r>
              <a:rPr lang="da-DK" sz="1800" dirty="0">
                <a:hlinkClick r:id="rId2"/>
              </a:rPr>
              <a:t>http://</a:t>
            </a:r>
            <a:r>
              <a:rPr lang="da-DK" sz="1800" dirty="0" smtClean="0">
                <a:hlinkClick r:id="rId2"/>
              </a:rPr>
              <a:t>vejledninger.foedevarestyrelsen.dk/Selvbetjening/Vejledninger/Hygiejnevejledningen/Film/Sider/S%C3%A5dan-vasker-du-h%C3%A6nder.aspx</a:t>
            </a:r>
            <a:endParaRPr lang="da-DK" sz="1800" dirty="0" smtClean="0"/>
          </a:p>
          <a:p>
            <a:pPr marL="0" indent="0">
              <a:buNone/>
              <a:defRPr/>
            </a:pPr>
            <a:endParaRPr lang="da-DK" sz="2400" dirty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69" y="2789386"/>
            <a:ext cx="2625272" cy="212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8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z="4000" dirty="0" smtClean="0"/>
              <a:t>Sår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1927"/>
            <a:ext cx="4038600" cy="46126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sz="2000" dirty="0" smtClean="0"/>
              <a:t>Hvad gør man ved en lille rift på hånden?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sz="2000" dirty="0" smtClean="0"/>
          </a:p>
          <a:p>
            <a:pPr eaLnBrk="1" hangingPunct="1">
              <a:lnSpc>
                <a:spcPct val="90000"/>
              </a:lnSpc>
            </a:pPr>
            <a:r>
              <a:rPr lang="da-DK" sz="2000" dirty="0" smtClean="0"/>
              <a:t>Hvad skal man gøre hvis en person har et åbent sår, rifter, bulne fingre eller bylder?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sz="2000" dirty="0" smtClean="0"/>
          </a:p>
          <a:p>
            <a:pPr eaLnBrk="1" hangingPunct="1">
              <a:lnSpc>
                <a:spcPct val="90000"/>
              </a:lnSpc>
            </a:pPr>
            <a:r>
              <a:rPr lang="da-DK" sz="2000" i="1" dirty="0" smtClean="0"/>
              <a:t>I hvert enkelt tilfælde må der vurderes om brug af handsker giver tilstrækkelig beskyttelse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a-DK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a-DK" sz="2000" dirty="0" smtClean="0"/>
          </a:p>
        </p:txBody>
      </p:sp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78" y="1765836"/>
            <a:ext cx="4219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6903E-E738-46FA-B812-5E85C5D8642D}" type="slidenum">
              <a:rPr lang="da-DK" smtClean="0"/>
              <a:pPr>
                <a:defRPr/>
              </a:pPr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27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85008"/>
            <a:ext cx="8229600" cy="623042"/>
          </a:xfrm>
        </p:spPr>
        <p:txBody>
          <a:bodyPr/>
          <a:lstStyle/>
          <a:p>
            <a:pPr eaLnBrk="1" hangingPunct="1"/>
            <a:r>
              <a:rPr lang="da-DK" sz="3800" dirty="0" smtClean="0"/>
              <a:t>Syge mennesker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615043"/>
            <a:ext cx="4752975" cy="4612719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Syge mennesker må ikke arbejde med mad,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Sygdommen kan smitte gennem maden f.eks.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a-DK" sz="2400" dirty="0" smtClean="0"/>
              <a:t>- 	Mave/halssygdomme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da-DK" sz="2400" dirty="0" smtClean="0"/>
              <a:t>Leverbetændelse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da-DK" sz="2400" dirty="0" err="1" smtClean="0"/>
              <a:t>Salmonellose</a:t>
            </a:r>
            <a:endParaRPr lang="da-DK" sz="2400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a-DK" sz="24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Kan være rask smittebærer.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Det anbefales, at køkkenpersonale med maveinfektion sygemeldes indtil 48 timer efter, at symptomerne er forsvundet.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2000" dirty="0" smtClean="0"/>
          </a:p>
        </p:txBody>
      </p:sp>
      <p:pic>
        <p:nvPicPr>
          <p:cNvPr id="62468" name="Picture 6" descr="syg,fot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7251" y="0"/>
            <a:ext cx="3532188" cy="34845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95" y="3484562"/>
            <a:ext cx="3238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D96E0-DF7D-4529-AE5E-CB1CA13F5CF6}" type="slidenum">
              <a:rPr lang="da-DK" smtClean="0"/>
              <a:pPr>
                <a:defRPr/>
              </a:pPr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47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95646" y="188913"/>
            <a:ext cx="7829241" cy="792162"/>
          </a:xfrm>
        </p:spPr>
        <p:txBody>
          <a:bodyPr/>
          <a:lstStyle/>
          <a:p>
            <a:pPr eaLnBrk="1" hangingPunct="1"/>
            <a:r>
              <a:rPr lang="da-DK" sz="4000" dirty="0" smtClean="0"/>
              <a:t>Arbejdstøj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36914"/>
            <a:ext cx="6265863" cy="501627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a-DK" sz="2400" b="1" dirty="0" smtClean="0"/>
          </a:p>
          <a:p>
            <a:pPr eaLnBrk="1" hangingPunct="1">
              <a:lnSpc>
                <a:spcPct val="90000"/>
              </a:lnSpc>
            </a:pPr>
            <a:endParaRPr lang="da-DK" sz="2400" b="1" dirty="0"/>
          </a:p>
          <a:p>
            <a:pPr eaLnBrk="1" hangingPunct="1">
              <a:lnSpc>
                <a:spcPct val="90000"/>
              </a:lnSpc>
            </a:pPr>
            <a:r>
              <a:rPr lang="da-DK" sz="2400" dirty="0" smtClean="0"/>
              <a:t>Arbejdstøjet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sz="2400" dirty="0" err="1" smtClean="0"/>
              <a:t>Forstykke</a:t>
            </a:r>
            <a:r>
              <a:rPr lang="da-DK" sz="2400" dirty="0" smtClean="0"/>
              <a:t>/forklæde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sz="2400" dirty="0" smtClean="0"/>
              <a:t>Skridsikkert fodtøj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sz="2400" dirty="0" smtClean="0"/>
              <a:t>Obs på smykker, armbånd, ure og kunstige negle, neglelak</a:t>
            </a:r>
          </a:p>
          <a:p>
            <a:pPr eaLnBrk="1" hangingPunct="1">
              <a:lnSpc>
                <a:spcPct val="90000"/>
              </a:lnSpc>
            </a:pPr>
            <a:endParaRPr lang="da-DK" sz="2400" dirty="0" smtClean="0"/>
          </a:p>
          <a:p>
            <a:pPr eaLnBrk="1" hangingPunct="1">
              <a:lnSpc>
                <a:spcPct val="90000"/>
              </a:lnSpc>
            </a:pPr>
            <a:r>
              <a:rPr lang="da-DK" sz="2400" dirty="0" smtClean="0"/>
              <a:t>Evt. hovedbeklædning</a:t>
            </a:r>
            <a:endParaRPr lang="da-DK" sz="2400" dirty="0"/>
          </a:p>
          <a:p>
            <a:pPr eaLnBrk="1" hangingPunct="1">
              <a:lnSpc>
                <a:spcPct val="90000"/>
              </a:lnSpc>
            </a:pPr>
            <a:endParaRPr lang="da-DK" sz="2400" u="sng" dirty="0" smtClean="0"/>
          </a:p>
        </p:txBody>
      </p:sp>
      <p:pic>
        <p:nvPicPr>
          <p:cNvPr id="63492" name="Picture 6" descr="arbejdstøj,fot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476250"/>
            <a:ext cx="2165350" cy="5834063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D96E0-DF7D-4529-AE5E-CB1CA13F5CF6}" type="slidenum">
              <a:rPr lang="da-DK" smtClean="0"/>
              <a:pPr>
                <a:defRPr/>
              </a:pPr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26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ndret skriftrulle 1"/>
          <p:cNvSpPr/>
          <p:nvPr/>
        </p:nvSpPr>
        <p:spPr>
          <a:xfrm>
            <a:off x="468313" y="1448789"/>
            <a:ext cx="8351837" cy="4655127"/>
          </a:xfrm>
          <a:prstGeom prst="horizontalScroll">
            <a:avLst>
              <a:gd name="adj" fmla="val 1574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64515" name="Titel 2"/>
          <p:cNvSpPr>
            <a:spLocks noGrp="1"/>
          </p:cNvSpPr>
          <p:nvPr>
            <p:ph type="ctrTitle" idx="4294967295"/>
          </p:nvPr>
        </p:nvSpPr>
        <p:spPr>
          <a:xfrm>
            <a:off x="1330036" y="2130425"/>
            <a:ext cx="7128164" cy="1470025"/>
          </a:xfrm>
        </p:spPr>
        <p:txBody>
          <a:bodyPr/>
          <a:lstStyle/>
          <a:p>
            <a:r>
              <a:rPr lang="da-DK" sz="2800" dirty="0" smtClean="0"/>
              <a:t>Spørgsmål s.94 og 95 nr. 32 til 40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29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931150" cy="9413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3200" dirty="0" smtClean="0"/>
              <a:t>Program for almen fødevarehygiejne - Certifikatuddannelsen</a:t>
            </a:r>
            <a:endParaRPr lang="da-DK" sz="40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7" y="1341438"/>
            <a:ext cx="8525555" cy="5246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Fødevarelovgivning, kontrol og </a:t>
            </a:r>
            <a:r>
              <a:rPr lang="da-DK" altLang="da-DK" sz="2400" dirty="0" err="1" smtClean="0"/>
              <a:t>smiley</a:t>
            </a:r>
            <a:r>
              <a:rPr lang="da-DK" altLang="da-DK" sz="2400" dirty="0" smtClean="0"/>
              <a:t> (s. 9)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Personlig hygiejne (s. 82)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Vedligeholdelse, desinfektion og rengøring (76-81)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Forurening af madvarer (s.16)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Mikroorganismer (s. 18)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Sygdomsforløb ved forskellige mikroorganismer (s.22-29)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Mikroorganismers vækstbetingelser (s. 30)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Råvarer og produktion (s. 46-51)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Egenkontrolprogram og kritiske kontrolpunkter(39-75)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>
                <a:solidFill>
                  <a:srgbClr val="FF0000"/>
                </a:solidFill>
              </a:rPr>
              <a:t>Allergener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Hygiejneprøve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400" dirty="0" smtClean="0"/>
              <a:t>Elektronisk evaluering – Vis kvalitet</a:t>
            </a:r>
            <a:endParaRPr lang="da-DK" sz="24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88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4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Film om dilemmaer</a:t>
            </a:r>
          </a:p>
        </p:txBody>
      </p:sp>
      <p:pic>
        <p:nvPicPr>
          <p:cNvPr id="3584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23838"/>
            <a:ext cx="223837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Pladsholder til dias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9pPr>
          </a:lstStyle>
          <a:p>
            <a:pPr eaLnBrk="1" hangingPunct="1"/>
            <a:fld id="{4D11E1F7-317E-4F81-9AA7-7A775CF3DE7A}" type="slidenum">
              <a:rPr lang="da-DK" smtClean="0">
                <a:solidFill>
                  <a:srgbClr val="898989"/>
                </a:solidFill>
                <a:latin typeface="Verdana" pitchFamily="34" charset="0"/>
              </a:rPr>
              <a:pPr eaLnBrk="1" hangingPunct="1"/>
              <a:t>40</a:t>
            </a:fld>
            <a:endParaRPr lang="da-DK" smtClean="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358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3" y="1325563"/>
            <a:ext cx="4841875" cy="274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22575"/>
            <a:ext cx="4830763" cy="27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105275"/>
            <a:ext cx="484187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9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da-DK" altLang="da-DK" sz="3600" b="1" smtClean="0"/>
              <a:t>Kritiske kontrolpunkter</a:t>
            </a:r>
          </a:p>
        </p:txBody>
      </p:sp>
      <p:sp>
        <p:nvSpPr>
          <p:cNvPr id="36867" name="Pladsholder til indhold 2"/>
          <p:cNvSpPr>
            <a:spLocks noGrp="1"/>
          </p:cNvSpPr>
          <p:nvPr>
            <p:ph idx="1"/>
          </p:nvPr>
        </p:nvSpPr>
        <p:spPr>
          <a:xfrm>
            <a:off x="457200" y="1484416"/>
            <a:ext cx="7511143" cy="4422631"/>
          </a:xfrm>
        </p:spPr>
        <p:txBody>
          <a:bodyPr/>
          <a:lstStyle/>
          <a:p>
            <a:r>
              <a:rPr lang="da-DK" altLang="da-DK" sz="2400" b="1" dirty="0" smtClean="0"/>
              <a:t>Kritiske punkter:</a:t>
            </a:r>
          </a:p>
          <a:p>
            <a:pPr lvl="1"/>
            <a:r>
              <a:rPr lang="da-DK" altLang="da-DK" sz="2400" dirty="0" smtClean="0"/>
              <a:t>Hvor der er fare for </a:t>
            </a:r>
            <a:r>
              <a:rPr lang="da-DK" altLang="da-DK" sz="2400" u="sng" dirty="0" smtClean="0"/>
              <a:t>formering af mikroorganismer</a:t>
            </a:r>
            <a:r>
              <a:rPr lang="da-DK" altLang="da-DK" sz="2400" dirty="0" smtClean="0"/>
              <a:t>, der allerede er i maden.</a:t>
            </a:r>
          </a:p>
          <a:p>
            <a:pPr lvl="1"/>
            <a:r>
              <a:rPr lang="da-DK" altLang="da-DK" sz="2400" dirty="0" smtClean="0"/>
              <a:t>Hvor der er fare for at </a:t>
            </a:r>
            <a:r>
              <a:rPr lang="da-DK" altLang="da-DK" sz="2400" u="sng" dirty="0" smtClean="0"/>
              <a:t>tilføre nye mikroorganismer</a:t>
            </a:r>
            <a:r>
              <a:rPr lang="da-DK" altLang="da-DK" sz="2400" dirty="0" smtClean="0"/>
              <a:t> til maden.</a:t>
            </a:r>
          </a:p>
          <a:p>
            <a:pPr lvl="1"/>
            <a:r>
              <a:rPr lang="da-DK" altLang="da-DK" sz="2400" dirty="0" smtClean="0"/>
              <a:t>Hvor der kan ske fysisk eller kemisk </a:t>
            </a:r>
            <a:r>
              <a:rPr lang="da-DK" altLang="da-DK" sz="2400" u="sng" dirty="0" smtClean="0"/>
              <a:t>forurening af maden.</a:t>
            </a:r>
          </a:p>
          <a:p>
            <a:r>
              <a:rPr lang="da-DK" altLang="da-DK" sz="2400" dirty="0" smtClean="0"/>
              <a:t>De </a:t>
            </a:r>
            <a:r>
              <a:rPr lang="da-DK" altLang="da-DK" sz="2400" b="1" dirty="0" smtClean="0"/>
              <a:t>kritiske kontrolpunkter </a:t>
            </a:r>
            <a:r>
              <a:rPr lang="da-DK" altLang="da-DK" sz="2400" dirty="0" smtClean="0"/>
              <a:t>fastlægges ud fra risici</a:t>
            </a:r>
          </a:p>
          <a:p>
            <a:r>
              <a:rPr lang="da-DK" altLang="da-DK" sz="2400" b="1" dirty="0" smtClean="0"/>
              <a:t>Et kritisk punkt kan kontrolleres/styres.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41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AutoNum type="arabicParenR"/>
              <a:defRPr/>
            </a:pPr>
            <a:r>
              <a:rPr lang="da-DK" dirty="0" smtClean="0"/>
              <a:t>Ved personlig hygiejne?</a:t>
            </a:r>
          </a:p>
          <a:p>
            <a:pPr marL="514350" indent="-514350">
              <a:buFont typeface="Arial" charset="0"/>
              <a:buAutoNum type="arabicParenR"/>
              <a:defRPr/>
            </a:pPr>
            <a:endParaRPr lang="da-DK" dirty="0"/>
          </a:p>
          <a:p>
            <a:pPr marL="514350" indent="-514350">
              <a:buFont typeface="Arial" charset="0"/>
              <a:buAutoNum type="arabicParenR"/>
              <a:defRPr/>
            </a:pPr>
            <a:endParaRPr lang="da-DK" dirty="0" smtClean="0"/>
          </a:p>
          <a:p>
            <a:pPr marL="514350" indent="-514350">
              <a:buFont typeface="Arial" charset="0"/>
              <a:buAutoNum type="arabicParenR"/>
              <a:defRPr/>
            </a:pPr>
            <a:endParaRPr lang="da-DK" dirty="0"/>
          </a:p>
          <a:p>
            <a:pPr marL="0" indent="0">
              <a:buFont typeface="Arial" charset="0"/>
              <a:buNone/>
              <a:defRPr/>
            </a:pPr>
            <a:endParaRPr lang="da-DK" dirty="0" smtClean="0"/>
          </a:p>
          <a:p>
            <a:pPr marL="0" indent="0">
              <a:buFont typeface="Arial" charset="0"/>
              <a:buNone/>
              <a:defRPr/>
            </a:pPr>
            <a:r>
              <a:rPr lang="da-DK" dirty="0" smtClean="0"/>
              <a:t>2) Ved sygdom?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42</a:t>
            </a:fld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Kritiske punkter ved personlig hygiejne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altLang="da-DK" dirty="0" smtClean="0"/>
              <a:t>Vedligeholdelse</a:t>
            </a:r>
            <a:br>
              <a:rPr lang="da-DK" altLang="da-DK" dirty="0" smtClean="0"/>
            </a:br>
            <a:r>
              <a:rPr lang="da-DK" altLang="da-DK" dirty="0" smtClean="0"/>
              <a:t>Rengøring </a:t>
            </a:r>
            <a:br>
              <a:rPr lang="da-DK" altLang="da-DK" dirty="0" smtClean="0"/>
            </a:br>
            <a:r>
              <a:rPr lang="da-DK" altLang="da-DK" dirty="0" smtClean="0"/>
              <a:t>Desinfektion </a:t>
            </a:r>
            <a:br>
              <a:rPr lang="da-DK" altLang="da-DK" dirty="0" smtClean="0"/>
            </a:br>
            <a:endParaRPr lang="da-DK" altLang="da-DK" b="1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43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Vedligeholdelse s. 76</a:t>
            </a:r>
            <a:endParaRPr lang="da-DK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da-DK" sz="2800" b="1" dirty="0" smtClean="0"/>
              <a:t>Lokaler og udstyr skal vedligeholdes</a:t>
            </a:r>
          </a:p>
          <a:p>
            <a:pPr eaLnBrk="1" hangingPunct="1">
              <a:buFontTx/>
              <a:buNone/>
              <a:defRPr/>
            </a:pPr>
            <a:r>
              <a:rPr lang="da-DK" sz="2800" u="sng" dirty="0" smtClean="0"/>
              <a:t>Eks. på vedligeholdelses områder:</a:t>
            </a:r>
          </a:p>
          <a:p>
            <a:pPr eaLnBrk="1" hangingPunct="1">
              <a:defRPr/>
            </a:pPr>
            <a:r>
              <a:rPr lang="da-DK" sz="2800" dirty="0" smtClean="0"/>
              <a:t>Afskallet maling</a:t>
            </a:r>
          </a:p>
          <a:p>
            <a:pPr eaLnBrk="1" hangingPunct="1">
              <a:defRPr/>
            </a:pPr>
            <a:r>
              <a:rPr lang="da-DK" sz="2800" dirty="0" smtClean="0"/>
              <a:t>Knækkede fliser</a:t>
            </a:r>
          </a:p>
          <a:p>
            <a:pPr eaLnBrk="1" hangingPunct="1">
              <a:defRPr/>
            </a:pPr>
            <a:r>
              <a:rPr lang="da-DK" sz="2800" dirty="0" smtClean="0"/>
              <a:t>Utætte døre</a:t>
            </a:r>
          </a:p>
          <a:p>
            <a:pPr eaLnBrk="1" hangingPunct="1">
              <a:defRPr/>
            </a:pPr>
            <a:r>
              <a:rPr lang="da-DK" sz="2800" dirty="0" smtClean="0"/>
              <a:t>Teknisk eftersyn på temperatur ved køl, opvaskemaskine, fryser mm</a:t>
            </a:r>
          </a:p>
          <a:p>
            <a:pPr eaLnBrk="1" hangingPunct="1">
              <a:defRPr/>
            </a:pPr>
            <a:r>
              <a:rPr lang="da-DK" sz="2800" dirty="0" smtClean="0"/>
              <a:t>Håndredskaber</a:t>
            </a:r>
          </a:p>
          <a:p>
            <a:pPr eaLnBrk="1" hangingPunct="1">
              <a:defRPr/>
            </a:pPr>
            <a:r>
              <a:rPr lang="da-DK" sz="2800" dirty="0" smtClean="0"/>
              <a:t>Skærebrætter 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44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AutoNum type="arabicParenR"/>
            </a:pPr>
            <a:r>
              <a:rPr lang="da-DK" altLang="da-DK" smtClean="0"/>
              <a:t>Ved rengøring? </a:t>
            </a:r>
          </a:p>
          <a:p>
            <a:pPr marL="514350" indent="-514350">
              <a:buFont typeface="Arial" charset="0"/>
              <a:buAutoNum type="arabicParenR"/>
            </a:pPr>
            <a:endParaRPr lang="da-DK" altLang="da-DK" smtClean="0"/>
          </a:p>
          <a:p>
            <a:pPr marL="514350" indent="-514350">
              <a:buFont typeface="Arial" charset="0"/>
              <a:buAutoNum type="arabicParenR"/>
            </a:pPr>
            <a:endParaRPr lang="da-DK" altLang="da-DK" smtClean="0"/>
          </a:p>
          <a:p>
            <a:pPr marL="514350" indent="-514350">
              <a:buFont typeface="Arial" charset="0"/>
              <a:buAutoNum type="arabicParenR"/>
            </a:pPr>
            <a:r>
              <a:rPr lang="da-DK" altLang="da-DK" smtClean="0"/>
              <a:t>Ved desinfektion?</a:t>
            </a:r>
          </a:p>
          <a:p>
            <a:pPr marL="514350" indent="-514350">
              <a:buFont typeface="Arial" charset="0"/>
              <a:buAutoNum type="arabicParenR"/>
            </a:pPr>
            <a:endParaRPr lang="da-DK" altLang="da-DK" smtClean="0"/>
          </a:p>
          <a:p>
            <a:pPr marL="514350" indent="-514350">
              <a:buFont typeface="Arial" charset="0"/>
              <a:buAutoNum type="arabicParenR"/>
            </a:pPr>
            <a:endParaRPr lang="da-DK" altLang="da-DK" smtClean="0"/>
          </a:p>
          <a:p>
            <a:pPr marL="514350" indent="-514350">
              <a:buFont typeface="Arial" charset="0"/>
              <a:buAutoNum type="arabicParenR"/>
            </a:pPr>
            <a:r>
              <a:rPr lang="da-DK" altLang="da-DK" smtClean="0"/>
              <a:t>Ved vedligeholdelse?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45</a:t>
            </a:fld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Kontrolpunkter og styring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/>
          <a:srcRect t="25911"/>
          <a:stretch>
            <a:fillRect/>
          </a:stretch>
        </p:blipFill>
        <p:spPr bwMode="auto">
          <a:xfrm>
            <a:off x="3419475" y="4681538"/>
            <a:ext cx="3167063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/>
          <a:srcRect l="13210" t="6296"/>
          <a:stretch>
            <a:fillRect/>
          </a:stretch>
        </p:blipFill>
        <p:spPr bwMode="auto">
          <a:xfrm>
            <a:off x="6307138" y="2636838"/>
            <a:ext cx="28019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Rengøring s. 77-81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44663"/>
            <a:ext cx="8229600" cy="3052762"/>
          </a:xfrm>
        </p:spPr>
        <p:txBody>
          <a:bodyPr/>
          <a:lstStyle/>
          <a:p>
            <a:pPr eaLnBrk="1" hangingPunct="1"/>
            <a:r>
              <a:rPr lang="da-DK" altLang="da-DK" sz="2800" smtClean="0"/>
              <a:t>Rengøring skal foregå løbende under produktion </a:t>
            </a:r>
          </a:p>
          <a:p>
            <a:pPr eaLnBrk="1" hangingPunct="1">
              <a:buFont typeface="Arial" charset="0"/>
              <a:buNone/>
            </a:pPr>
            <a:r>
              <a:rPr lang="da-DK" altLang="da-DK" sz="2800" smtClean="0"/>
              <a:t>	– efter behov</a:t>
            </a:r>
          </a:p>
          <a:p>
            <a:pPr eaLnBrk="1" hangingPunct="1"/>
            <a:endParaRPr lang="da-DK" altLang="da-DK" sz="2800" smtClean="0"/>
          </a:p>
          <a:p>
            <a:pPr eaLnBrk="1" hangingPunct="1"/>
            <a:r>
              <a:rPr lang="da-DK" altLang="da-DK" sz="2800" smtClean="0"/>
              <a:t>Ved afslutning af en arbejdsdagen skal </a:t>
            </a:r>
          </a:p>
          <a:p>
            <a:pPr eaLnBrk="1" hangingPunct="1">
              <a:buFont typeface="Arial" charset="0"/>
              <a:buNone/>
            </a:pPr>
            <a:r>
              <a:rPr lang="da-DK" altLang="da-DK" sz="2800" smtClean="0"/>
              <a:t>	der altid gøres rent 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46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3413" y="0"/>
            <a:ext cx="183673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Rengøringsmidler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4000" y="1484415"/>
            <a:ext cx="8229600" cy="48451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Vand + rengøringsmiddel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20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Forskelligt indhold og styrker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20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Stærke rengøringsmidler</a:t>
            </a:r>
          </a:p>
          <a:p>
            <a:pPr lvl="1" eaLnBrk="1" hangingPunct="1">
              <a:lnSpc>
                <a:spcPct val="80000"/>
              </a:lnSpc>
            </a:pPr>
            <a:r>
              <a:rPr lang="da-DK" altLang="da-DK" sz="1800" dirty="0" smtClean="0"/>
              <a:t>Fjerner hurtigt  og let snavs</a:t>
            </a:r>
          </a:p>
          <a:p>
            <a:pPr lvl="1" eaLnBrk="1" hangingPunct="1">
              <a:lnSpc>
                <a:spcPct val="80000"/>
              </a:lnSpc>
            </a:pPr>
            <a:r>
              <a:rPr lang="da-DK" altLang="da-DK" sz="1800" dirty="0" smtClean="0"/>
              <a:t>Er mest skadelige for mennesker og miljø</a:t>
            </a:r>
          </a:p>
          <a:p>
            <a:pPr lvl="1" eaLnBrk="1" hangingPunct="1">
              <a:lnSpc>
                <a:spcPct val="80000"/>
              </a:lnSpc>
            </a:pPr>
            <a:r>
              <a:rPr lang="da-DK" altLang="da-DK" sz="1800" dirty="0" smtClean="0"/>
              <a:t>Affedter huden (brug handsker)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16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Rengøringsmidlet skal passe til rengøringsopgaven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20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Skal opbevares adskilt fra råvarer (egnede faciliteter)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20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Må ikke opbevares i </a:t>
            </a:r>
            <a:r>
              <a:rPr lang="da-DK" altLang="da-DK" sz="2000" dirty="0" err="1" smtClean="0"/>
              <a:t>produktionsrum</a:t>
            </a:r>
            <a:r>
              <a:rPr lang="da-DK" altLang="da-DK" sz="2000" dirty="0" smtClean="0"/>
              <a:t>, hvor (mens) der fremstilles levnedsmidler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Må aldrig  omemballeres 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000" dirty="0" smtClean="0"/>
              <a:t>Skal skylles over med vand</a:t>
            </a:r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224088"/>
            <a:ext cx="17272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47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007_1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565400"/>
            <a:ext cx="453707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a-DK" altLang="da-DK" b="1" smtClean="0"/>
              <a:t>Rengøringsmidler</a:t>
            </a:r>
          </a:p>
        </p:txBody>
      </p:sp>
      <p:sp>
        <p:nvSpPr>
          <p:cNvPr id="48132" name="Pladsholder til indhold 2"/>
          <p:cNvSpPr>
            <a:spLocks noGrp="1"/>
          </p:cNvSpPr>
          <p:nvPr>
            <p:ph idx="4294967295"/>
          </p:nvPr>
        </p:nvSpPr>
        <p:spPr>
          <a:xfrm>
            <a:off x="423719" y="1905000"/>
            <a:ext cx="7810500" cy="3713163"/>
          </a:xfrm>
        </p:spPr>
        <p:txBody>
          <a:bodyPr/>
          <a:lstStyle/>
          <a:p>
            <a:r>
              <a:rPr lang="da-DK" altLang="da-DK" sz="4000" dirty="0" smtClean="0"/>
              <a:t>Må ikke sammenblandes</a:t>
            </a:r>
            <a:r>
              <a:rPr lang="da-DK" altLang="da-DK" sz="3600" dirty="0" smtClean="0"/>
              <a:t> </a:t>
            </a:r>
          </a:p>
          <a:p>
            <a:pPr lvl="1"/>
            <a:r>
              <a:rPr lang="da-DK" altLang="da-DK" dirty="0" smtClean="0"/>
              <a:t>der udvikles klorholdige </a:t>
            </a:r>
          </a:p>
          <a:p>
            <a:pPr lvl="1">
              <a:buFont typeface="Arial" charset="0"/>
              <a:buNone/>
            </a:pPr>
            <a:r>
              <a:rPr lang="da-DK" altLang="da-DK" dirty="0" smtClean="0"/>
              <a:t>	dampe, hvis klor </a:t>
            </a:r>
          </a:p>
          <a:p>
            <a:pPr lvl="1">
              <a:buFont typeface="Arial" charset="0"/>
              <a:buNone/>
            </a:pPr>
            <a:r>
              <a:rPr lang="da-DK" altLang="da-DK" dirty="0" smtClean="0"/>
              <a:t>	(fx klorin) og syreholdige </a:t>
            </a:r>
          </a:p>
          <a:p>
            <a:pPr lvl="1">
              <a:buFont typeface="Arial" charset="0"/>
              <a:buNone/>
            </a:pPr>
            <a:r>
              <a:rPr lang="da-DK" altLang="da-DK" dirty="0" smtClean="0"/>
              <a:t>	rengøringsmidler </a:t>
            </a:r>
          </a:p>
          <a:p>
            <a:pPr lvl="1">
              <a:buFont typeface="Arial" charset="0"/>
              <a:buNone/>
            </a:pPr>
            <a:r>
              <a:rPr lang="da-DK" altLang="da-DK" dirty="0" smtClean="0"/>
              <a:t>	(fx eddikesyre) blandes</a:t>
            </a:r>
          </a:p>
          <a:p>
            <a:endParaRPr lang="da-DK" altLang="da-DK" dirty="0" smtClean="0"/>
          </a:p>
          <a:p>
            <a:endParaRPr lang="da-DK" altLang="da-DK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48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 b="1" dirty="0" smtClean="0"/>
              <a:t>Dosering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89900"/>
            <a:ext cx="8229600" cy="4735513"/>
          </a:xfrm>
        </p:spPr>
        <p:txBody>
          <a:bodyPr/>
          <a:lstStyle/>
          <a:p>
            <a:pPr eaLnBrk="1" hangingPunct="1"/>
            <a:r>
              <a:rPr lang="da-DK" altLang="da-DK" sz="2800" dirty="0" smtClean="0"/>
              <a:t>Overdoser aldrig</a:t>
            </a:r>
          </a:p>
          <a:p>
            <a:pPr lvl="1" eaLnBrk="1" hangingPunct="1"/>
            <a:r>
              <a:rPr lang="da-DK" altLang="da-DK" sz="2400" dirty="0" smtClean="0"/>
              <a:t>Uøkonomisk</a:t>
            </a:r>
          </a:p>
          <a:p>
            <a:pPr lvl="1" eaLnBrk="1" hangingPunct="1"/>
            <a:r>
              <a:rPr lang="da-DK" altLang="da-DK" sz="2400" dirty="0" smtClean="0"/>
              <a:t>Ødelægger miljø og inventar</a:t>
            </a:r>
          </a:p>
          <a:p>
            <a:pPr eaLnBrk="1" hangingPunct="1"/>
            <a:r>
              <a:rPr lang="da-DK" altLang="da-DK" sz="2800" dirty="0" smtClean="0"/>
              <a:t>Brug evt. doseringsudstyr </a:t>
            </a:r>
          </a:p>
          <a:p>
            <a:pPr eaLnBrk="1" hangingPunct="1"/>
            <a:r>
              <a:rPr lang="da-DK" altLang="da-DK" sz="2800" dirty="0" smtClean="0"/>
              <a:t>Læs vejledning</a:t>
            </a:r>
          </a:p>
          <a:p>
            <a:pPr lvl="1" eaLnBrk="1" hangingPunct="1"/>
            <a:r>
              <a:rPr lang="da-DK" altLang="da-DK" sz="2400" dirty="0" smtClean="0"/>
              <a:t>Der er ofte nævnt en øvre og nedre grænse for dosering</a:t>
            </a:r>
          </a:p>
          <a:p>
            <a:pPr eaLnBrk="1" hangingPunct="1"/>
            <a:r>
              <a:rPr lang="da-DK" altLang="da-DK" sz="2800" dirty="0" smtClean="0"/>
              <a:t>Øvre og nedre grænse for dosering:</a:t>
            </a:r>
          </a:p>
          <a:p>
            <a:pPr lvl="1" eaLnBrk="1" hangingPunct="1"/>
            <a:r>
              <a:rPr lang="da-DK" altLang="da-DK" sz="2400" dirty="0" smtClean="0"/>
              <a:t>Øvre grænse = Ved højt kalkindhold i vandet / meget snavs</a:t>
            </a:r>
          </a:p>
          <a:p>
            <a:pPr lvl="1" eaLnBrk="1" hangingPunct="1"/>
            <a:r>
              <a:rPr lang="da-DK" altLang="da-DK" sz="2400" dirty="0" smtClean="0"/>
              <a:t>Nedre grænse = Ved lavt kalkindhold i vandet / lidt snavs</a:t>
            </a:r>
            <a:endParaRPr lang="da-DK" altLang="da-DK" sz="2000" dirty="0" smtClean="0"/>
          </a:p>
        </p:txBody>
      </p:sp>
      <p:pic>
        <p:nvPicPr>
          <p:cNvPr id="51204" name="Picture 4" descr="maal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7648" y="0"/>
            <a:ext cx="2149152" cy="248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49</a:t>
            </a:fld>
            <a:endParaRPr lang="da-D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1929369" cy="192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 smtClean="0"/>
              <a:t>Prøven til hygiejnecertifikat</a:t>
            </a:r>
            <a:endParaRPr lang="en-US" dirty="0" smtClean="0"/>
          </a:p>
        </p:txBody>
      </p:sp>
      <p:sp>
        <p:nvSpPr>
          <p:cNvPr id="4099" name="Rectangle 4"/>
          <p:cNvSpPr>
            <a:spLocks noGrp="1"/>
          </p:cNvSpPr>
          <p:nvPr>
            <p:ph type="body" idx="1"/>
          </p:nvPr>
        </p:nvSpPr>
        <p:spPr>
          <a:xfrm>
            <a:off x="685800" y="1626919"/>
            <a:ext cx="7785100" cy="441828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sz="2800" dirty="0" smtClean="0"/>
              <a:t>Prøven er skriftlig </a:t>
            </a:r>
            <a:r>
              <a:rPr lang="da-DK" altLang="da-DK" sz="2800" i="1" dirty="0" smtClean="0"/>
              <a:t>(el. mundtlig efter aftale)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Uden hjælpemidler (bog, noter, pc, telefon, sidemanden etc.)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Varighed: 45 minutter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‘</a:t>
            </a:r>
            <a:r>
              <a:rPr lang="da-DK" altLang="da-DK" sz="2800" dirty="0" err="1" smtClean="0"/>
              <a:t>Powernap</a:t>
            </a:r>
            <a:r>
              <a:rPr lang="da-DK" altLang="da-DK" sz="2800" dirty="0" smtClean="0"/>
              <a:t>’ indtil alle har afleveret </a:t>
            </a:r>
            <a:r>
              <a:rPr lang="da-DK" altLang="da-DK" sz="2800" dirty="0" smtClean="0">
                <a:sym typeface="Wingdings" pitchFamily="2" charset="2"/>
              </a:rPr>
              <a:t></a:t>
            </a:r>
            <a:endParaRPr lang="da-DK" altLang="da-DK" sz="2800" dirty="0" smtClean="0"/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Udfyld evt. evaluering på Vis kvalitet</a:t>
            </a:r>
          </a:p>
          <a:p>
            <a:pPr>
              <a:lnSpc>
                <a:spcPct val="90000"/>
              </a:lnSpc>
              <a:buNone/>
            </a:pPr>
            <a:r>
              <a:rPr lang="da-DK" altLang="da-DK" sz="2800" dirty="0" smtClean="0"/>
              <a:t>	mens du venter!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Evt. personlig tilbagemelding på prøven</a:t>
            </a:r>
          </a:p>
          <a:p>
            <a:pPr>
              <a:lnSpc>
                <a:spcPct val="90000"/>
              </a:lnSpc>
            </a:pPr>
            <a:r>
              <a:rPr lang="da-DK" altLang="da-DK" sz="2800" dirty="0" smtClean="0"/>
              <a:t>Uddeling af certifikater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da-DK" sz="2800" dirty="0" smtClean="0"/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en-US" sz="28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8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Rengøring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da-DK" altLang="da-DK" sz="2400" dirty="0" smtClean="0"/>
              <a:t>Tilfør ikke nye mikroorganismer til de rene flader</a:t>
            </a:r>
          </a:p>
          <a:p>
            <a:pPr eaLnBrk="1" hangingPunct="1">
              <a:buFontTx/>
              <a:buNone/>
            </a:pPr>
            <a:endParaRPr lang="da-DK" altLang="da-DK" sz="2400" dirty="0" smtClean="0"/>
          </a:p>
          <a:p>
            <a:pPr eaLnBrk="1" hangingPunct="1"/>
            <a:r>
              <a:rPr lang="da-DK" altLang="da-DK" sz="2400" dirty="0" smtClean="0"/>
              <a:t>Anvend ikke snavset vand eller snavset arbejdstøj under rengøring </a:t>
            </a:r>
          </a:p>
          <a:p>
            <a:pPr eaLnBrk="1" hangingPunct="1">
              <a:buFontTx/>
              <a:buNone/>
            </a:pPr>
            <a:endParaRPr lang="da-DK" altLang="da-DK" sz="2400" dirty="0" smtClean="0"/>
          </a:p>
          <a:p>
            <a:pPr eaLnBrk="1" hangingPunct="1"/>
            <a:r>
              <a:rPr lang="da-DK" altLang="da-DK" sz="2400" dirty="0" smtClean="0"/>
              <a:t>Brug evt. forskellig farvede </a:t>
            </a:r>
          </a:p>
          <a:p>
            <a:pPr eaLnBrk="1" hangingPunct="1">
              <a:buFont typeface="Arial" charset="0"/>
              <a:buNone/>
            </a:pPr>
            <a:r>
              <a:rPr lang="da-DK" altLang="da-DK" sz="2400" dirty="0" smtClean="0"/>
              <a:t>	klude og børster mm.</a:t>
            </a:r>
          </a:p>
          <a:p>
            <a:pPr eaLnBrk="1" hangingPunct="1">
              <a:buFont typeface="Arial" charset="0"/>
              <a:buNone/>
            </a:pPr>
            <a:r>
              <a:rPr lang="da-DK" altLang="da-DK" sz="2400" dirty="0" smtClean="0"/>
              <a:t>Film:</a:t>
            </a:r>
          </a:p>
          <a:p>
            <a:pPr eaLnBrk="1" hangingPunct="1">
              <a:buNone/>
            </a:pPr>
            <a:r>
              <a:rPr lang="da-DK" altLang="da-DK" sz="2000" dirty="0">
                <a:hlinkClick r:id="rId2"/>
              </a:rPr>
              <a:t>http://</a:t>
            </a:r>
            <a:r>
              <a:rPr lang="da-DK" altLang="da-DK" sz="2000" dirty="0" smtClean="0">
                <a:hlinkClick r:id="rId2"/>
              </a:rPr>
              <a:t>www.foedevarestyrelsen.dk/Foedevarestyrelsens_kampagner/Sider/Film-om-hygiejne-i-foedevarevirksomheder.aspx</a:t>
            </a:r>
            <a:endParaRPr lang="da-DK" altLang="da-DK" sz="2000" dirty="0" smtClean="0"/>
          </a:p>
          <a:p>
            <a:pPr eaLnBrk="1" hangingPunct="1">
              <a:buNone/>
            </a:pPr>
            <a:endParaRPr lang="da-DK" altLang="da-DK" sz="2000" dirty="0" smtClean="0"/>
          </a:p>
          <a:p>
            <a:pPr eaLnBrk="1" hangingPunct="1">
              <a:buFont typeface="Arial" charset="0"/>
              <a:buNone/>
            </a:pPr>
            <a:endParaRPr lang="da-DK" altLang="da-DK" sz="2400" dirty="0" smtClean="0"/>
          </a:p>
          <a:p>
            <a:pPr eaLnBrk="1" hangingPunct="1">
              <a:buFontTx/>
              <a:buNone/>
            </a:pPr>
            <a:endParaRPr lang="da-DK" altLang="da-DK" sz="2400" dirty="0" smtClean="0"/>
          </a:p>
        </p:txBody>
      </p:sp>
      <p:pic>
        <p:nvPicPr>
          <p:cNvPr id="52228" name="Picture 4" descr="uni404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9112" y="3711080"/>
            <a:ext cx="2885499" cy="190708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50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Faremærkning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7548"/>
            <a:ext cx="7785100" cy="3937000"/>
          </a:xfrm>
        </p:spPr>
        <p:txBody>
          <a:bodyPr/>
          <a:lstStyle/>
          <a:p>
            <a:pPr>
              <a:defRPr/>
            </a:pPr>
            <a:r>
              <a:rPr lang="da-DK" dirty="0"/>
              <a:t>Er på rengøringsmidler der kan </a:t>
            </a:r>
            <a:r>
              <a:rPr lang="da-DK" dirty="0" smtClean="0"/>
              <a:t>                   skade </a:t>
            </a:r>
            <a:r>
              <a:rPr lang="da-DK" dirty="0"/>
              <a:t>mennesker eller materialer</a:t>
            </a:r>
          </a:p>
          <a:p>
            <a:pPr>
              <a:defRPr/>
            </a:pPr>
            <a:r>
              <a:rPr lang="da-DK" dirty="0"/>
              <a:t>Sidder på etiketten</a:t>
            </a:r>
          </a:p>
          <a:p>
            <a:pPr>
              <a:defRPr/>
            </a:pPr>
            <a:r>
              <a:rPr lang="da-DK" dirty="0"/>
              <a:t>Det er altid en orange firkant med  </a:t>
            </a:r>
            <a:r>
              <a:rPr lang="da-DK" dirty="0" smtClean="0"/>
              <a:t>              sort </a:t>
            </a:r>
            <a:r>
              <a:rPr lang="da-DK" dirty="0"/>
              <a:t>tegning på</a:t>
            </a:r>
          </a:p>
          <a:p>
            <a:pPr>
              <a:defRPr/>
            </a:pPr>
            <a:r>
              <a:rPr lang="da-DK" dirty="0"/>
              <a:t>Findes ti forskellige symboler</a:t>
            </a:r>
          </a:p>
          <a:p>
            <a:pPr>
              <a:defRPr/>
            </a:pPr>
            <a:r>
              <a:rPr lang="da-DK" dirty="0"/>
              <a:t>Sidder der faresymboler skal datablad </a:t>
            </a:r>
            <a:r>
              <a:rPr lang="da-DK" b="1" i="1" dirty="0" smtClean="0"/>
              <a:t>altid</a:t>
            </a:r>
            <a:r>
              <a:rPr lang="da-DK" dirty="0" smtClean="0"/>
              <a:t> </a:t>
            </a:r>
            <a:r>
              <a:rPr lang="da-DK" dirty="0"/>
              <a:t>findes </a:t>
            </a:r>
            <a:r>
              <a:rPr lang="da-DK" dirty="0" smtClean="0"/>
              <a:t>frem (ligge i egenkontrollen)</a:t>
            </a:r>
          </a:p>
          <a:p>
            <a:pPr marL="0" indent="0">
              <a:buFont typeface="Arial" charset="0"/>
              <a:buNone/>
              <a:defRPr/>
            </a:pPr>
            <a:endParaRPr lang="da-DK" dirty="0"/>
          </a:p>
          <a:p>
            <a:pPr>
              <a:buFontTx/>
              <a:buNone/>
              <a:defRPr/>
            </a:pPr>
            <a:endParaRPr lang="da-DK" dirty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7" y="0"/>
            <a:ext cx="1928813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51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Faremærkning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da-DK" altLang="da-DK" sz="1800" smtClean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1341438"/>
            <a:ext cx="4032250" cy="51117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u="sng" dirty="0" smtClean="0"/>
              <a:t>Brand- og eksplosionsfare: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dirty="0" smtClean="0"/>
              <a:t>	E   - eksplosiv </a:t>
            </a:r>
            <a:br>
              <a:rPr lang="da-DK" altLang="da-DK" sz="2200" dirty="0" smtClean="0"/>
            </a:br>
            <a:r>
              <a:rPr lang="da-DK" altLang="da-DK" sz="2200" dirty="0" smtClean="0"/>
              <a:t>Fx - yderst brandfarlig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dirty="0" smtClean="0"/>
              <a:t>	F   - meget brandfarlig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dirty="0" smtClean="0"/>
              <a:t>	O  - brandnærende </a:t>
            </a:r>
          </a:p>
          <a:p>
            <a:pPr>
              <a:lnSpc>
                <a:spcPct val="80000"/>
              </a:lnSpc>
              <a:buFontTx/>
              <a:buNone/>
            </a:pPr>
            <a:endParaRPr lang="da-DK" altLang="da-DK" sz="22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u="sng" dirty="0" smtClean="0"/>
              <a:t>Sundhedsfare</a:t>
            </a:r>
            <a:r>
              <a:rPr lang="da-DK" altLang="da-DK" sz="2200" dirty="0" smtClean="0"/>
              <a:t/>
            </a:r>
            <a:br>
              <a:rPr lang="da-DK" altLang="da-DK" sz="2200" dirty="0" smtClean="0"/>
            </a:br>
            <a:r>
              <a:rPr lang="da-DK" altLang="da-DK" sz="2200" dirty="0" err="1" smtClean="0"/>
              <a:t>Tx</a:t>
            </a:r>
            <a:r>
              <a:rPr lang="da-DK" altLang="da-DK" sz="2200" dirty="0" smtClean="0"/>
              <a:t> - meget giftig </a:t>
            </a:r>
            <a:br>
              <a:rPr lang="da-DK" altLang="da-DK" sz="2200" dirty="0" smtClean="0"/>
            </a:br>
            <a:r>
              <a:rPr lang="da-DK" altLang="da-DK" sz="2200" dirty="0" smtClean="0"/>
              <a:t>T   - giftig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dirty="0" smtClean="0"/>
              <a:t>	C   - ætsende </a:t>
            </a:r>
            <a:br>
              <a:rPr lang="da-DK" altLang="da-DK" sz="2200" dirty="0" smtClean="0"/>
            </a:br>
            <a:r>
              <a:rPr lang="da-DK" altLang="da-DK" sz="2200" dirty="0" err="1" smtClean="0"/>
              <a:t>Xn</a:t>
            </a:r>
            <a:r>
              <a:rPr lang="da-DK" altLang="da-DK" sz="2200" dirty="0" smtClean="0"/>
              <a:t> - sundhedsskadelig </a:t>
            </a:r>
            <a:r>
              <a:rPr lang="da-DK" altLang="da-DK" sz="1600" dirty="0" smtClean="0"/>
              <a:t>(Harmfuld)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dirty="0" smtClean="0"/>
              <a:t>	</a:t>
            </a:r>
            <a:r>
              <a:rPr lang="da-DK" altLang="da-DK" sz="2200" dirty="0" err="1" smtClean="0"/>
              <a:t>Xi</a:t>
            </a:r>
            <a:r>
              <a:rPr lang="da-DK" altLang="da-DK" sz="2200" dirty="0" smtClean="0"/>
              <a:t>  - lokalirriterende </a:t>
            </a:r>
            <a:r>
              <a:rPr lang="da-DK" altLang="da-DK" sz="1800" dirty="0" smtClean="0"/>
              <a:t>(</a:t>
            </a:r>
            <a:r>
              <a:rPr lang="da-DK" altLang="da-DK" sz="1800" dirty="0" err="1" smtClean="0"/>
              <a:t>irritant</a:t>
            </a:r>
            <a:r>
              <a:rPr lang="da-DK" altLang="da-DK" sz="1800" dirty="0" smtClean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da-DK" altLang="da-DK" sz="22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da-DK" altLang="da-DK" sz="2200" u="sng" dirty="0" smtClean="0"/>
              <a:t>Miljøfare </a:t>
            </a:r>
            <a:r>
              <a:rPr lang="da-DK" altLang="da-DK" sz="2200" dirty="0" smtClean="0"/>
              <a:t/>
            </a:r>
            <a:br>
              <a:rPr lang="da-DK" altLang="da-DK" sz="2200" dirty="0" smtClean="0"/>
            </a:br>
            <a:r>
              <a:rPr lang="da-DK" altLang="da-DK" sz="2200" dirty="0" smtClean="0"/>
              <a:t>N - miljøfarligt 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38276"/>
            <a:ext cx="4377204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6903E-E738-46FA-B812-5E85C5D8642D}" type="slidenum">
              <a:rPr lang="da-DK" smtClean="0"/>
              <a:pPr>
                <a:defRPr/>
              </a:pPr>
              <a:t>52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2"/>
          <a:srcRect l="2368" t="28741" r="70216" b="23766"/>
          <a:stretch>
            <a:fillRect/>
          </a:stretch>
        </p:blipFill>
        <p:spPr bwMode="auto">
          <a:xfrm>
            <a:off x="7308850" y="188913"/>
            <a:ext cx="1727200" cy="3429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R og S- sætninger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36914"/>
            <a:ext cx="6851650" cy="46892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dirty="0" smtClean="0"/>
              <a:t>Skal stå på databladet</a:t>
            </a:r>
          </a:p>
          <a:p>
            <a:pPr>
              <a:lnSpc>
                <a:spcPct val="90000"/>
              </a:lnSpc>
            </a:pPr>
            <a:r>
              <a:rPr lang="da-DK" altLang="da-DK" dirty="0" smtClean="0"/>
              <a:t>Oplyser farlige indholdsstoffer</a:t>
            </a:r>
          </a:p>
          <a:p>
            <a:pPr>
              <a:lnSpc>
                <a:spcPct val="90000"/>
              </a:lnSpc>
            </a:pPr>
            <a:r>
              <a:rPr lang="da-DK" altLang="da-DK" dirty="0" smtClean="0"/>
              <a:t>R-sætning = risikoangivelser                           </a:t>
            </a:r>
            <a:r>
              <a:rPr lang="da-DK" altLang="da-DK" sz="2400" dirty="0" smtClean="0"/>
              <a:t>(oplyser hvilke risici et produkt kan medføre)</a:t>
            </a:r>
          </a:p>
          <a:p>
            <a:pPr>
              <a:lnSpc>
                <a:spcPct val="90000"/>
              </a:lnSpc>
            </a:pPr>
            <a:r>
              <a:rPr lang="da-DK" altLang="da-DK" dirty="0" smtClean="0"/>
              <a:t>S-sætning = Sikkerhedsforskrift </a:t>
            </a:r>
            <a:r>
              <a:rPr lang="da-DK" altLang="da-DK" sz="2400" dirty="0" smtClean="0"/>
              <a:t>(oplyser hvilke Sikkerhedsforanstaltninger der skal følges)</a:t>
            </a:r>
          </a:p>
          <a:p>
            <a:pPr>
              <a:lnSpc>
                <a:spcPct val="90000"/>
              </a:lnSpc>
            </a:pPr>
            <a:r>
              <a:rPr lang="da-DK" altLang="da-DK" sz="2000" dirty="0" smtClean="0"/>
              <a:t>Eks: </a:t>
            </a:r>
            <a:r>
              <a:rPr lang="da-DK" altLang="da-DK" sz="2000" dirty="0" err="1" smtClean="0"/>
              <a:t>R-sætn</a:t>
            </a:r>
            <a:r>
              <a:rPr lang="da-DK" altLang="da-DK" sz="2000" dirty="0" smtClean="0"/>
              <a:t>.: Kan forårsage brand</a:t>
            </a:r>
          </a:p>
          <a:p>
            <a:pPr>
              <a:lnSpc>
                <a:spcPct val="90000"/>
              </a:lnSpc>
            </a:pPr>
            <a:r>
              <a:rPr lang="da-DK" altLang="da-DK" sz="2000" dirty="0" smtClean="0"/>
              <a:t>Eks: </a:t>
            </a:r>
            <a:r>
              <a:rPr lang="da-DK" altLang="da-DK" sz="2000" dirty="0" err="1" smtClean="0"/>
              <a:t>S-sætn</a:t>
            </a:r>
            <a:r>
              <a:rPr lang="da-DK" altLang="da-DK" sz="2000" dirty="0" smtClean="0"/>
              <a:t>.: Emballagen skal være tæt lukket, anvend værnemidler (maske, handsker el.lign.)</a:t>
            </a:r>
          </a:p>
          <a:p>
            <a:pPr>
              <a:lnSpc>
                <a:spcPct val="90000"/>
              </a:lnSpc>
            </a:pPr>
            <a:endParaRPr lang="da-DK" altLang="da-DK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53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Opvaskemaskine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00525" y="1855788"/>
            <a:ext cx="4619625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800" smtClean="0"/>
              <a:t>Vandet skal være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a-DK" altLang="da-DK" sz="2800" smtClean="0"/>
              <a:t>	mindst 80 °C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800" smtClean="0"/>
              <a:t>Kontroller temperaturen jævnligt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a-DK" altLang="da-DK" sz="2800" smtClean="0"/>
              <a:t>	(skriv evt. i skema i egenkontrollen)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800" smtClean="0"/>
              <a:t>Alt der kan tåle at komme i opvaskemaskinen skal i opvaskemaskinen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800" smtClean="0"/>
              <a:t>Det varme vand virker desinficerende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54</a:t>
            </a:fld>
            <a:endParaRPr lang="da-DK"/>
          </a:p>
        </p:txBody>
      </p:sp>
      <p:pic>
        <p:nvPicPr>
          <p:cNvPr id="5122" name="Picture 2" descr="http://www.thecateringequipmentcompany.co.uk/acatalog/CF1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83" y="1855788"/>
            <a:ext cx="2017548" cy="40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 sz="4000" b="1" smtClean="0"/>
              <a:t>Desinfektion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70025"/>
            <a:ext cx="8229600" cy="4911725"/>
          </a:xfrm>
        </p:spPr>
        <p:txBody>
          <a:bodyPr/>
          <a:lstStyle/>
          <a:p>
            <a:pPr eaLnBrk="1" hangingPunct="1"/>
            <a:r>
              <a:rPr lang="da-DK" altLang="da-DK" b="1" dirty="0" smtClean="0"/>
              <a:t>Her anvendes desinfektion:</a:t>
            </a:r>
          </a:p>
          <a:p>
            <a:pPr lvl="1" eaLnBrk="1" hangingPunct="1"/>
            <a:r>
              <a:rPr lang="da-DK" altLang="da-DK" b="1" dirty="0" smtClean="0"/>
              <a:t>Udstyr der ikke tåler opvaskemaskine f.eks. pålægsmaskine </a:t>
            </a:r>
          </a:p>
          <a:p>
            <a:pPr lvl="1" eaLnBrk="1" hangingPunct="1"/>
            <a:r>
              <a:rPr lang="da-DK" altLang="da-DK" sz="2400" dirty="0" smtClean="0"/>
              <a:t>Anvendes på </a:t>
            </a:r>
            <a:r>
              <a:rPr lang="da-DK" altLang="da-DK" sz="2400" u="sng" dirty="0" smtClean="0"/>
              <a:t>rene</a:t>
            </a:r>
            <a:r>
              <a:rPr lang="da-DK" altLang="da-DK" sz="2400" dirty="0" smtClean="0"/>
              <a:t> flader</a:t>
            </a:r>
          </a:p>
          <a:p>
            <a:pPr lvl="1" eaLnBrk="1" hangingPunct="1">
              <a:buFont typeface="Arial" charset="0"/>
              <a:buNone/>
            </a:pPr>
            <a:r>
              <a:rPr lang="da-DK" altLang="da-DK" sz="2400" dirty="0" smtClean="0">
                <a:sym typeface="Wingdings" pitchFamily="2" charset="2"/>
              </a:rPr>
              <a:t> </a:t>
            </a:r>
            <a:r>
              <a:rPr lang="da-DK" altLang="da-DK" sz="2400" dirty="0" smtClean="0"/>
              <a:t>Ved urene flader virker desinfektionen ikke</a:t>
            </a:r>
          </a:p>
          <a:p>
            <a:pPr lvl="1" eaLnBrk="1" hangingPunct="1"/>
            <a:r>
              <a:rPr lang="da-DK" altLang="da-DK" sz="2400" dirty="0" err="1" smtClean="0"/>
              <a:t>Virketid</a:t>
            </a:r>
            <a:r>
              <a:rPr lang="da-DK" altLang="da-DK" sz="2400" dirty="0" smtClean="0"/>
              <a:t> ca. 10 min for at få bugt med mikroorganismerne</a:t>
            </a:r>
          </a:p>
          <a:p>
            <a:pPr lvl="1" eaLnBrk="1" hangingPunct="1"/>
            <a:r>
              <a:rPr lang="da-DK" altLang="da-DK" sz="2400" dirty="0" smtClean="0"/>
              <a:t>Desinfektionsmidler skader miljø og dig!</a:t>
            </a:r>
          </a:p>
          <a:p>
            <a:pPr lvl="1" eaLnBrk="1" hangingPunct="1"/>
            <a:r>
              <a:rPr lang="da-DK" altLang="da-DK" sz="2400" dirty="0" smtClean="0"/>
              <a:t>Desinfektionsmidlerne skal være godkendte</a:t>
            </a:r>
          </a:p>
          <a:p>
            <a:pPr lvl="1" eaLnBrk="1" hangingPunct="1"/>
            <a:r>
              <a:rPr lang="da-DK" altLang="da-DK" sz="2400" dirty="0" smtClean="0"/>
              <a:t>Brug evt. kogende vand i stedet for </a:t>
            </a:r>
            <a:r>
              <a:rPr lang="da-DK" altLang="da-DK" sz="2400" dirty="0" smtClean="0">
                <a:sym typeface="Wingdings" pitchFamily="2" charset="2"/>
              </a:rPr>
              <a:t></a:t>
            </a:r>
            <a:endParaRPr lang="da-DK" altLang="da-DK" sz="24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55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ndret skriftrulle 1"/>
          <p:cNvSpPr/>
          <p:nvPr/>
        </p:nvSpPr>
        <p:spPr>
          <a:xfrm>
            <a:off x="468313" y="1009403"/>
            <a:ext cx="8351837" cy="4364285"/>
          </a:xfrm>
          <a:prstGeom prst="horizontalScroll">
            <a:avLst>
              <a:gd name="adj" fmla="val 1574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58371" name="Titel 2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altLang="da-DK" b="1" dirty="0" smtClean="0"/>
              <a:t>Spørgsmål s.95 og 96 nr. 41 til 45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56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a-DK" sz="6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Forurening af madvarer</a:t>
            </a:r>
          </a:p>
        </p:txBody>
      </p:sp>
      <p:pic>
        <p:nvPicPr>
          <p:cNvPr id="59395" name="Picture 3" descr="http://www.animationer.dk/2/f/fisk6.gif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714750"/>
            <a:ext cx="8199438" cy="1443038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ED98-B66A-4637-8DB4-D2FB75B10699}" type="slidenum">
              <a:rPr lang="da-DK" smtClean="0"/>
              <a:pPr>
                <a:defRPr/>
              </a:pPr>
              <a:t>57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4000" b="1" smtClean="0"/>
              <a:t>Forurening af madvarer s. 16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eaLnBrk="1" hangingPunct="1">
              <a:defRPr/>
            </a:pPr>
            <a:r>
              <a:rPr lang="da-DK" dirty="0" smtClean="0"/>
              <a:t>Fysisk forurening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a-DK" dirty="0" smtClean="0"/>
          </a:p>
          <a:p>
            <a:pPr eaLnBrk="1" hangingPunct="1">
              <a:defRPr/>
            </a:pPr>
            <a:r>
              <a:rPr lang="da-DK" dirty="0" smtClean="0"/>
              <a:t>Mikrobiologisk forurening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a-DK" dirty="0" smtClean="0"/>
          </a:p>
          <a:p>
            <a:pPr eaLnBrk="1" hangingPunct="1">
              <a:defRPr/>
            </a:pPr>
            <a:r>
              <a:rPr lang="da-DK" dirty="0" smtClean="0"/>
              <a:t>Kemisk forurening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58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pPr eaLnBrk="1" hangingPunct="1"/>
            <a:r>
              <a:rPr lang="da-DK" altLang="da-DK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Fysisk forurening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08200"/>
            <a:ext cx="7785100" cy="3937000"/>
          </a:xfrm>
        </p:spPr>
        <p:txBody>
          <a:bodyPr/>
          <a:lstStyle/>
          <a:p>
            <a:pPr eaLnBrk="1" hangingPunct="1"/>
            <a:r>
              <a:rPr lang="da-DK" alt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 Hvad kan fysisk forurening være?</a:t>
            </a:r>
          </a:p>
        </p:txBody>
      </p:sp>
      <p:sp>
        <p:nvSpPr>
          <p:cNvPr id="38916" name="Pladsholder til dias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9pPr>
          </a:lstStyle>
          <a:p>
            <a:pPr eaLnBrk="1" hangingPunct="1"/>
            <a:fld id="{419348DB-3496-4BFF-8FA1-94F4C3D0173F}" type="slidenum">
              <a:rPr lang="da-DK" smtClean="0">
                <a:solidFill>
                  <a:srgbClr val="898989"/>
                </a:solidFill>
                <a:latin typeface="Verdana" pitchFamily="34" charset="0"/>
              </a:rPr>
              <a:pPr eaLnBrk="1" hangingPunct="1"/>
              <a:t>59</a:t>
            </a:fld>
            <a:endParaRPr lang="da-DK" smtClean="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0"/>
            <a:ext cx="1871662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Almen fødevarehygiejne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http://</a:t>
            </a:r>
            <a:r>
              <a:rPr lang="da-DK" dirty="0" smtClean="0">
                <a:hlinkClick r:id="rId2"/>
              </a:rPr>
              <a:t>w2.ef.dk/hygiejne/index.asp?side=57</a:t>
            </a:r>
            <a:r>
              <a:rPr lang="da-DK" dirty="0" smtClean="0"/>
              <a:t> links til bogens hjemmeside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77" y="2725305"/>
            <a:ext cx="21145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4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Fysisk forurening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20813"/>
            <a:ext cx="4038600" cy="4705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Det vi kan se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Småsten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Insekter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Æggeskaller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Splinter fra redskaber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Hår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Cigaretskod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Clips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600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Spor fra skadedyr (mus, rotter og fugle samt insekter som spyfluer og kakerlakker)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2400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</p:txBody>
      </p:sp>
      <p:pic>
        <p:nvPicPr>
          <p:cNvPr id="39940" name="Picture 5" descr="mikroorganismer, fysisk,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420813"/>
            <a:ext cx="3630613" cy="4525962"/>
          </a:xfrm>
        </p:spPr>
      </p:pic>
      <p:sp>
        <p:nvSpPr>
          <p:cNvPr id="39941" name="Pladsholder til dias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9pPr>
          </a:lstStyle>
          <a:p>
            <a:pPr eaLnBrk="1" hangingPunct="1"/>
            <a:fld id="{3067539C-EFDE-43B6-AD4B-609F111A62C7}" type="slidenum">
              <a:rPr lang="da-DK" smtClean="0">
                <a:solidFill>
                  <a:srgbClr val="898989"/>
                </a:solidFill>
                <a:latin typeface="Verdana" pitchFamily="34" charset="0"/>
              </a:rPr>
              <a:pPr eaLnBrk="1" hangingPunct="1"/>
              <a:t>60</a:t>
            </a:fld>
            <a:endParaRPr lang="da-DK" smtClean="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0"/>
            <a:ext cx="1871663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3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altLang="da-DK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Kemisk forurening</a:t>
            </a:r>
          </a:p>
        </p:txBody>
      </p:sp>
      <p:sp>
        <p:nvSpPr>
          <p:cNvPr id="40963" name="Pladsholder til indhold 2"/>
          <p:cNvSpPr>
            <a:spLocks noGrp="1"/>
          </p:cNvSpPr>
          <p:nvPr>
            <p:ph idx="1"/>
          </p:nvPr>
        </p:nvSpPr>
        <p:spPr>
          <a:xfrm>
            <a:off x="685800" y="2108200"/>
            <a:ext cx="7785100" cy="3937000"/>
          </a:xfrm>
        </p:spPr>
        <p:txBody>
          <a:bodyPr/>
          <a:lstStyle/>
          <a:p>
            <a:r>
              <a:rPr lang="da-DK" alt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Hvad kan kemisk forurening være?</a:t>
            </a:r>
          </a:p>
        </p:txBody>
      </p:sp>
      <p:sp>
        <p:nvSpPr>
          <p:cNvPr id="40964" name="Pladsholder til dias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9pPr>
          </a:lstStyle>
          <a:p>
            <a:pPr eaLnBrk="1" hangingPunct="1"/>
            <a:fld id="{B88E1626-6490-4E8A-B1D4-B0FC81B0F183}" type="slidenum">
              <a:rPr lang="da-DK" smtClean="0">
                <a:solidFill>
                  <a:srgbClr val="898989"/>
                </a:solidFill>
                <a:latin typeface="Verdana" pitchFamily="34" charset="0"/>
              </a:rPr>
              <a:pPr eaLnBrk="1" hangingPunct="1"/>
              <a:t>61</a:t>
            </a:fld>
            <a:endParaRPr lang="da-DK" smtClean="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3363913"/>
            <a:ext cx="571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1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b="1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Kemisk forurening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08125"/>
            <a:ext cx="4038600" cy="48736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da-DK" sz="2400" b="1" dirty="0" smtClean="0">
                <a:solidFill>
                  <a:srgbClr val="FF0000"/>
                </a:solidFill>
              </a:rPr>
              <a:t>= Usynlig forurening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da-DK" sz="2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a-DK" sz="2400" dirty="0" smtClean="0"/>
              <a:t>Kan skade vores helbred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a-DK" sz="2400" dirty="0" smtClean="0"/>
              <a:t>F.eks.: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a-DK" sz="2400" dirty="0" smtClean="0"/>
              <a:t>Emballage og køkkengrej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a-DK" sz="2400" dirty="0" smtClean="0"/>
              <a:t>Sprøjtemidler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a-DK" sz="2400" dirty="0" smtClean="0"/>
              <a:t>Tungmetaller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a-DK" sz="2400" dirty="0" smtClean="0"/>
              <a:t>Rengørings- og desinfektionsmidler </a:t>
            </a:r>
          </a:p>
        </p:txBody>
      </p:sp>
      <p:pic>
        <p:nvPicPr>
          <p:cNvPr id="62468" name="Picture 5" descr="mikroorganismer, kemi,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222606" y="1508166"/>
            <a:ext cx="3464194" cy="430282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989" name="Pladsholder til dias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9pPr>
          </a:lstStyle>
          <a:p>
            <a:pPr eaLnBrk="1" hangingPunct="1"/>
            <a:fld id="{A1CDA3A3-24DB-4812-8319-5D7E1BCC2435}" type="slidenum">
              <a:rPr lang="da-DK" smtClean="0">
                <a:solidFill>
                  <a:srgbClr val="898989"/>
                </a:solidFill>
                <a:latin typeface="Verdana" pitchFamily="34" charset="0"/>
              </a:rPr>
              <a:pPr eaLnBrk="1" hangingPunct="1"/>
              <a:t>62</a:t>
            </a:fld>
            <a:endParaRPr lang="da-DK" smtClean="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414963"/>
            <a:ext cx="1905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5381625"/>
            <a:ext cx="2487612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1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da-DK" alt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Mikrobiologisk forurening </a:t>
            </a:r>
          </a:p>
        </p:txBody>
      </p:sp>
      <p:sp>
        <p:nvSpPr>
          <p:cNvPr id="43011" name="Pladsholder til indhold 5"/>
          <p:cNvSpPr>
            <a:spLocks noGrp="1"/>
          </p:cNvSpPr>
          <p:nvPr>
            <p:ph idx="1"/>
          </p:nvPr>
        </p:nvSpPr>
        <p:spPr>
          <a:xfrm>
            <a:off x="685800" y="1443038"/>
            <a:ext cx="7785100" cy="4602162"/>
          </a:xfrm>
        </p:spPr>
        <p:txBody>
          <a:bodyPr/>
          <a:lstStyle/>
          <a:p>
            <a:r>
              <a:rPr lang="da-DK" alt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Hvad kan mikrobiologisk forurening være?</a:t>
            </a:r>
          </a:p>
          <a:p>
            <a:endParaRPr lang="da-DK" altLang="da-DK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alt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Det kan hverken lugtes eller ses</a:t>
            </a:r>
          </a:p>
        </p:txBody>
      </p:sp>
      <p:sp>
        <p:nvSpPr>
          <p:cNvPr id="43012" name="Pladsholder til dias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-109" charset="0"/>
                <a:ea typeface="Geneva" pitchFamily="-109" charset="-128"/>
              </a:defRPr>
            </a:lvl9pPr>
          </a:lstStyle>
          <a:p>
            <a:pPr eaLnBrk="1" hangingPunct="1"/>
            <a:fld id="{B358B264-DD79-44E5-A987-CC5497552212}" type="slidenum">
              <a:rPr lang="da-DK" smtClean="0">
                <a:solidFill>
                  <a:srgbClr val="898989"/>
                </a:solidFill>
                <a:latin typeface="Verdana" pitchFamily="34" charset="0"/>
              </a:rPr>
              <a:pPr eaLnBrk="1" hangingPunct="1"/>
              <a:t>63</a:t>
            </a:fld>
            <a:endParaRPr lang="da-DK" smtClean="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679825"/>
            <a:ext cx="2900362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679825"/>
            <a:ext cx="4200525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66675"/>
            <a:ext cx="18351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85100" cy="1277938"/>
          </a:xfrm>
        </p:spPr>
        <p:txBody>
          <a:bodyPr/>
          <a:lstStyle/>
          <a:p>
            <a:r>
              <a:rPr lang="da-DK" alt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Mikrobiologisk forurening </a:t>
            </a:r>
            <a:endParaRPr lang="da-DK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</p:txBody>
      </p:sp>
      <p:sp>
        <p:nvSpPr>
          <p:cNvPr id="44035" name="Pladsholder til indhold 2"/>
          <p:cNvSpPr>
            <a:spLocks noGrp="1"/>
          </p:cNvSpPr>
          <p:nvPr>
            <p:ph idx="1"/>
          </p:nvPr>
        </p:nvSpPr>
        <p:spPr>
          <a:xfrm>
            <a:off x="685800" y="1490663"/>
            <a:ext cx="7785100" cy="4554537"/>
          </a:xfrm>
        </p:spPr>
        <p:txBody>
          <a:bodyPr/>
          <a:lstStyle/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De bakterier der kan gøre os syge som eks. </a:t>
            </a:r>
          </a:p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Salmonella </a:t>
            </a:r>
          </a:p>
          <a:p>
            <a:endParaRPr lang="da-DK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Camphylobachter</a:t>
            </a:r>
          </a:p>
          <a:p>
            <a:endParaRPr lang="da-DK" smtClean="0">
              <a:latin typeface="Verdana" pitchFamily="34" charset="0"/>
              <a:ea typeface="Geneva" pitchFamily="-109" charset="-128"/>
              <a:cs typeface="Verdana" pitchFamily="34" charset="0"/>
            </a:endParaRPr>
          </a:p>
          <a:p>
            <a:r>
              <a:rPr lang="da-DK" smtClean="0">
                <a:latin typeface="Verdana" pitchFamily="34" charset="0"/>
                <a:ea typeface="Geneva" pitchFamily="-109" charset="-128"/>
                <a:cs typeface="Verdana" pitchFamily="34" charset="0"/>
              </a:rPr>
              <a:t>Listeria 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2397125"/>
            <a:ext cx="2132012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005263"/>
            <a:ext cx="19970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2295525"/>
            <a:ext cx="8540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5375275"/>
            <a:ext cx="1738313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5432425"/>
            <a:ext cx="2411413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22900"/>
            <a:ext cx="2120900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9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a-DK" sz="72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Mikroorganismer</a:t>
            </a:r>
          </a:p>
        </p:txBody>
      </p:sp>
      <p:pic>
        <p:nvPicPr>
          <p:cNvPr id="67587" name="Picture 3" descr="http://www.animationer.dk/2/f/fisk6.gif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714750"/>
            <a:ext cx="8199438" cy="1443038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A95F3-43E7-4648-9843-868E36EE7D57}" type="slidenum">
              <a:rPr lang="da-DK" smtClean="0"/>
              <a:pPr>
                <a:defRPr/>
              </a:pPr>
              <a:t>65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Registrerede sygdomstilfælde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sz="2000" dirty="0" smtClean="0">
              <a:hlinkClick r:id="rId2"/>
            </a:endParaRPr>
          </a:p>
          <a:p>
            <a:r>
              <a:rPr lang="da-DK" sz="2000" dirty="0" smtClean="0">
                <a:hlinkClick r:id="rId2"/>
              </a:rPr>
              <a:t>http</a:t>
            </a:r>
            <a:r>
              <a:rPr lang="da-DK" sz="2000" dirty="0">
                <a:hlinkClick r:id="rId2"/>
              </a:rPr>
              <a:t>://www.ssi.dk/Smitteberedskab/Sygdomsovervaagning/Sygdomsdata.aspx?sygdomskode=SALM&amp;xaxis=Aar&amp;show=&amp;</a:t>
            </a:r>
            <a:r>
              <a:rPr lang="da-DK" sz="2000" dirty="0" smtClean="0">
                <a:hlinkClick r:id="rId2"/>
              </a:rPr>
              <a:t>datatype=Laboratory&amp;extendedfilters=False#HeaderText</a:t>
            </a:r>
            <a:endParaRPr lang="da-DK" sz="2000" dirty="0" smtClean="0"/>
          </a:p>
          <a:p>
            <a:r>
              <a:rPr lang="da-DK" sz="2000" dirty="0" smtClean="0"/>
              <a:t>Statistik fra Statens Serums institut</a:t>
            </a:r>
          </a:p>
          <a:p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C4193-EB90-4BF0-B1B5-59B45853654D}" type="slidenum">
              <a:rPr lang="da-DK" smtClean="0"/>
              <a:pPr>
                <a:defRPr/>
              </a:pPr>
              <a:t>66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702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b="1" smtClean="0"/>
              <a:t>               Mikroorganismer s. 18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dirty="0" smtClean="0"/>
              <a:t>Hvor findes mikroorganismer?</a:t>
            </a:r>
          </a:p>
          <a:p>
            <a:pPr eaLnBrk="1" hangingPunct="1">
              <a:defRPr/>
            </a:pPr>
            <a:r>
              <a:rPr lang="da-DK" dirty="0" smtClean="0"/>
              <a:t>De fleste bakterier er nyttige for naturen,   mennesker og dyr.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da-DK" b="1" u="sng" dirty="0" smtClean="0"/>
              <a:t>Inddeles i:</a:t>
            </a:r>
            <a:r>
              <a:rPr lang="da-DK" b="1" dirty="0" smtClean="0"/>
              <a:t> </a:t>
            </a:r>
          </a:p>
          <a:p>
            <a:pPr eaLnBrk="1" hangingPunct="1">
              <a:defRPr/>
            </a:pPr>
            <a:r>
              <a:rPr lang="da-DK" dirty="0" smtClean="0"/>
              <a:t>Virus </a:t>
            </a:r>
          </a:p>
          <a:p>
            <a:pPr eaLnBrk="1" hangingPunct="1">
              <a:defRPr/>
            </a:pPr>
            <a:r>
              <a:rPr lang="da-DK" dirty="0" smtClean="0"/>
              <a:t>Bakterier</a:t>
            </a:r>
          </a:p>
          <a:p>
            <a:pPr eaLnBrk="1" hangingPunct="1">
              <a:defRPr/>
            </a:pPr>
            <a:r>
              <a:rPr lang="da-DK" dirty="0" smtClean="0"/>
              <a:t>Gærsvampe og skimmelsvampe</a:t>
            </a:r>
          </a:p>
        </p:txBody>
      </p: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684" y="3506343"/>
            <a:ext cx="1947316" cy="215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67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Bakteriens formering</a:t>
            </a:r>
          </a:p>
        </p:txBody>
      </p:sp>
      <p:sp>
        <p:nvSpPr>
          <p:cNvPr id="70659" name="Pladsholder til indhold 3"/>
          <p:cNvSpPr>
            <a:spLocks noGrp="1"/>
          </p:cNvSpPr>
          <p:nvPr>
            <p:ph sz="half" idx="1"/>
          </p:nvPr>
        </p:nvSpPr>
        <p:spPr>
          <a:xfrm>
            <a:off x="673100" y="1534774"/>
            <a:ext cx="3822700" cy="3894476"/>
          </a:xfrm>
        </p:spPr>
        <p:txBody>
          <a:bodyPr/>
          <a:lstStyle/>
          <a:p>
            <a:pPr eaLnBrk="1" hangingPunct="1"/>
            <a:r>
              <a:rPr lang="da-DK" altLang="da-DK" dirty="0" smtClean="0"/>
              <a:t>Ved formering deler bakteriecellen sig i 2</a:t>
            </a:r>
          </a:p>
          <a:p>
            <a:pPr eaLnBrk="1" hangingPunct="1">
              <a:buFont typeface="Arial" charset="0"/>
              <a:buNone/>
            </a:pPr>
            <a:endParaRPr lang="da-DK" altLang="da-DK" dirty="0" smtClean="0"/>
          </a:p>
          <a:p>
            <a:pPr eaLnBrk="1" hangingPunct="1">
              <a:buFont typeface="Arial" charset="0"/>
              <a:buNone/>
            </a:pPr>
            <a:endParaRPr lang="da-DK" altLang="da-DK" dirty="0" smtClean="0"/>
          </a:p>
        </p:txBody>
      </p:sp>
      <p:sp>
        <p:nvSpPr>
          <p:cNvPr id="34820" name="Pladsholder til indhold 4"/>
          <p:cNvSpPr>
            <a:spLocks noGrp="1"/>
          </p:cNvSpPr>
          <p:nvPr>
            <p:ph sz="half" idx="2"/>
          </p:nvPr>
        </p:nvSpPr>
        <p:spPr>
          <a:xfrm>
            <a:off x="4648200" y="1276350"/>
            <a:ext cx="4115790" cy="3894476"/>
          </a:xfrm>
        </p:spPr>
        <p:txBody>
          <a:bodyPr/>
          <a:lstStyle/>
          <a:p>
            <a:pPr eaLnBrk="1" hangingPunct="1">
              <a:defRPr/>
            </a:pPr>
            <a:r>
              <a:rPr lang="da-DK" dirty="0" smtClean="0"/>
              <a:t>Generationstiden = Fordoblingstiden.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a-DK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da-DK" i="1" dirty="0" smtClean="0"/>
              <a:t>	”Den tid, der går, fra 1 celle bliver til 2 celler”.</a:t>
            </a:r>
          </a:p>
          <a:p>
            <a:pPr eaLnBrk="1" hangingPunct="1">
              <a:defRPr/>
            </a:pPr>
            <a:r>
              <a:rPr lang="da-DK" dirty="0" smtClean="0"/>
              <a:t>Påvirkes af de vækstforhold bakterien har bl.a. temperatur og ilt </a:t>
            </a:r>
          </a:p>
        </p:txBody>
      </p:sp>
      <p:pic>
        <p:nvPicPr>
          <p:cNvPr id="70661" name="Picture 6" descr="http://www.jubas.dk/billeder/cel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0" y="3749634"/>
            <a:ext cx="39433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6903E-E738-46FA-B812-5E85C5D8642D}" type="slidenum">
              <a:rPr lang="da-DK" smtClean="0"/>
              <a:pPr>
                <a:defRPr/>
              </a:pPr>
              <a:t>68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Bakterie antal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da-DK" altLang="da-DK" sz="2400" smtClean="0"/>
          </a:p>
          <a:p>
            <a:pPr eaLnBrk="1" hangingPunct="1">
              <a:buFontTx/>
              <a:buNone/>
            </a:pPr>
            <a:endParaRPr lang="da-DK" altLang="da-DK" smtClean="0"/>
          </a:p>
        </p:txBody>
      </p:sp>
      <p:pic>
        <p:nvPicPr>
          <p:cNvPr id="71684" name="Billede 1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44675"/>
            <a:ext cx="8893175" cy="4816475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6903E-E738-46FA-B812-5E85C5D8642D}" type="slidenum">
              <a:rPr lang="da-DK" smtClean="0"/>
              <a:pPr>
                <a:defRPr/>
              </a:pPr>
              <a:t>69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166254"/>
            <a:ext cx="7810500" cy="111009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 smtClean="0"/>
              <a:t>Lovgivning, Fødevarekontrol og smiley s. 9</a:t>
            </a:r>
          </a:p>
        </p:txBody>
      </p:sp>
      <p:pic>
        <p:nvPicPr>
          <p:cNvPr id="29699" name="Picture 3" descr="fødevarekontrol,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565400"/>
            <a:ext cx="5715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C4193-EB90-4BF0-B1B5-59B45853654D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22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4900" b="1" dirty="0" smtClean="0"/>
              <a:t>Sporer</a:t>
            </a:r>
            <a:r>
              <a:rPr lang="da-DK" sz="3200" b="1" dirty="0" smtClean="0"/>
              <a:t/>
            </a:r>
            <a:br>
              <a:rPr lang="da-DK" sz="3200" b="1" dirty="0" smtClean="0"/>
            </a:br>
            <a:endParaRPr lang="da-DK" sz="3200" b="1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1625"/>
            <a:ext cx="8229600" cy="45545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800" b="1" dirty="0" smtClean="0"/>
              <a:t>Nogle bakterier kan danne sporer</a:t>
            </a:r>
          </a:p>
          <a:p>
            <a:pPr eaLnBrk="1" hangingPunct="1">
              <a:lnSpc>
                <a:spcPct val="110000"/>
              </a:lnSpc>
            </a:pPr>
            <a:r>
              <a:rPr lang="da-DK" altLang="da-DK" sz="2800" dirty="0" smtClean="0"/>
              <a:t>Dannes inde i bakterien og tager ca. 5-6 timer</a:t>
            </a:r>
          </a:p>
          <a:p>
            <a:pPr eaLnBrk="1" hangingPunct="1">
              <a:lnSpc>
                <a:spcPct val="110000"/>
              </a:lnSpc>
            </a:pPr>
            <a:r>
              <a:rPr lang="da-DK" altLang="da-DK" sz="2800" dirty="0" smtClean="0"/>
              <a:t>Kan tåle meget høje og lave temperaturer</a:t>
            </a:r>
          </a:p>
          <a:p>
            <a:pPr eaLnBrk="1" hangingPunct="1">
              <a:lnSpc>
                <a:spcPct val="110000"/>
              </a:lnSpc>
            </a:pPr>
            <a:r>
              <a:rPr lang="da-DK" altLang="da-DK" sz="2800" dirty="0" smtClean="0"/>
              <a:t>Lang  tids udtørring</a:t>
            </a:r>
          </a:p>
          <a:p>
            <a:pPr eaLnBrk="1" hangingPunct="1">
              <a:lnSpc>
                <a:spcPct val="110000"/>
              </a:lnSpc>
            </a:pPr>
            <a:r>
              <a:rPr lang="da-DK" altLang="da-DK" sz="2800" dirty="0" smtClean="0"/>
              <a:t>Sænkning af pH og vandaktivitet</a:t>
            </a:r>
          </a:p>
          <a:p>
            <a:pPr eaLnBrk="1" hangingPunct="1">
              <a:lnSpc>
                <a:spcPct val="110000"/>
              </a:lnSpc>
            </a:pPr>
            <a:r>
              <a:rPr lang="da-DK" altLang="da-DK" sz="2800" dirty="0" smtClean="0"/>
              <a:t>Kan ødelægge levnedsmidler og udløse levnedsmiddelforgiftning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1800" dirty="0" smtClean="0"/>
          </a:p>
          <a:p>
            <a:pPr eaLnBrk="1" hangingPunct="1">
              <a:lnSpc>
                <a:spcPct val="80000"/>
              </a:lnSpc>
            </a:pPr>
            <a:endParaRPr lang="da-DK" altLang="da-DK" sz="1800" dirty="0" smtClean="0"/>
          </a:p>
        </p:txBody>
      </p:sp>
      <p:pic>
        <p:nvPicPr>
          <p:cNvPr id="72708" name="Picture 5" descr="http://blog.oregonlive.com/health_impact/2009/05/large_bacte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9321" y="5130140"/>
            <a:ext cx="3011804" cy="17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70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Sporedannende bakterier</a:t>
            </a:r>
          </a:p>
        </p:txBody>
      </p:sp>
      <p:sp>
        <p:nvSpPr>
          <p:cNvPr id="73731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a-DK" altLang="da-DK" smtClean="0"/>
              <a:t>De sporedannende bakterie er:</a:t>
            </a:r>
          </a:p>
          <a:p>
            <a:endParaRPr lang="da-DK" altLang="da-DK" sz="2400" smtClean="0"/>
          </a:p>
          <a:p>
            <a:r>
              <a:rPr lang="da-DK" altLang="da-DK" sz="2400" smtClean="0"/>
              <a:t>Clostridium per-fringens</a:t>
            </a:r>
          </a:p>
          <a:p>
            <a:endParaRPr lang="da-DK" altLang="da-DK" sz="2400" smtClean="0"/>
          </a:p>
          <a:p>
            <a:r>
              <a:rPr lang="da-DK" altLang="da-DK" sz="2400" smtClean="0"/>
              <a:t>Clostridium Botulinum</a:t>
            </a:r>
          </a:p>
          <a:p>
            <a:endParaRPr lang="da-DK" altLang="da-DK" sz="2400" smtClean="0"/>
          </a:p>
          <a:p>
            <a:r>
              <a:rPr lang="da-DK" altLang="da-DK" sz="2400" smtClean="0"/>
              <a:t>Bacillus cereus</a:t>
            </a:r>
          </a:p>
        </p:txBody>
      </p:sp>
      <p:pic>
        <p:nvPicPr>
          <p:cNvPr id="73732" name="Picture 6" descr="http://odense.unf.dk/images/Junior/bakteri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2786063"/>
            <a:ext cx="35433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71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836613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Gærsvampe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6" y="1341438"/>
            <a:ext cx="6613112" cy="5327650"/>
          </a:xfrm>
        </p:spPr>
        <p:txBody>
          <a:bodyPr/>
          <a:lstStyle/>
          <a:p>
            <a:pPr eaLnBrk="1" hangingPunct="1"/>
            <a:r>
              <a:rPr lang="da-DK" altLang="da-DK" sz="2400" dirty="0" smtClean="0"/>
              <a:t>Er 5-10 gange større end bakterier</a:t>
            </a:r>
          </a:p>
          <a:p>
            <a:pPr eaLnBrk="1" hangingPunct="1">
              <a:buFontTx/>
              <a:buNone/>
            </a:pPr>
            <a:endParaRPr lang="da-DK" altLang="da-DK" sz="2400" dirty="0" smtClean="0"/>
          </a:p>
          <a:p>
            <a:pPr eaLnBrk="1" hangingPunct="1"/>
            <a:r>
              <a:rPr lang="da-DK" altLang="da-DK" sz="2400" dirty="0" smtClean="0"/>
              <a:t>Trives bedst ved temperatur mellem 25-30 °C, kan dog trives ned til 0 º C og dræbes ved 55-60 °C i få min</a:t>
            </a:r>
          </a:p>
          <a:p>
            <a:pPr eaLnBrk="1" hangingPunct="1">
              <a:buFontTx/>
              <a:buNone/>
            </a:pPr>
            <a:endParaRPr lang="da-DK" altLang="da-DK" sz="2400" dirty="0" smtClean="0"/>
          </a:p>
          <a:p>
            <a:pPr eaLnBrk="1" hangingPunct="1"/>
            <a:r>
              <a:rPr lang="da-DK" altLang="da-DK" sz="2400" dirty="0" smtClean="0"/>
              <a:t>Lever i levnedsmidler med pH på 3-6 og lav vandaktivitet.</a:t>
            </a:r>
          </a:p>
          <a:p>
            <a:pPr eaLnBrk="1" hangingPunct="1"/>
            <a:endParaRPr lang="da-DK" altLang="da-DK" sz="2400" dirty="0" smtClean="0"/>
          </a:p>
          <a:p>
            <a:pPr eaLnBrk="1" hangingPunct="1"/>
            <a:r>
              <a:rPr lang="da-DK" altLang="da-DK" sz="2400" dirty="0" smtClean="0"/>
              <a:t>Udvikler CO2 og alkohol ved formering</a:t>
            </a:r>
          </a:p>
          <a:p>
            <a:pPr lvl="1" eaLnBrk="1" hangingPunct="1"/>
            <a:endParaRPr lang="da-DK" altLang="da-DK" sz="1600" dirty="0" smtClean="0"/>
          </a:p>
        </p:txBody>
      </p:sp>
      <p:pic>
        <p:nvPicPr>
          <p:cNvPr id="74756" name="Picture 7" descr="http://t2.gstatic.com/images?q=tbn:ANd9GcSL8LiZDTKJQa4c-jtKHSLVXjuRIyy0VmIn1KoUK_2PhGW9goBY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2814452"/>
            <a:ext cx="2571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72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a-DK" altLang="da-DK" b="1" smtClean="0"/>
              <a:t>Skimmelsvampe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58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a-DK" altLang="da-DK" sz="2800" dirty="0" smtClean="0"/>
              <a:t> 	</a:t>
            </a:r>
            <a:r>
              <a:rPr lang="da-DK" altLang="da-DK" sz="2400" dirty="0" smtClean="0"/>
              <a:t>= MUG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Hyfer er tynde tråde, som forgrener sig i levnedsmidlet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Hyfer vokser på overfladen af levnedsmidlet og har et vattet, filtet udseende (mug)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Hvor vokser skimmelsvampe/mug?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a-DK" alt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Nogle skimmelsvampe danner giftstoffer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altLang="da-DK" sz="24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Det er ikke nok at fjerne skimmelsvampene, hele levnedsmidlet skal kasseres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400" dirty="0" smtClean="0"/>
              <a:t>Trives bedst ved temperatur mellem 20-30 °C, kan dog trives ned til 0 °C. Dræbes ved 70 °C.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523" y="5915025"/>
            <a:ext cx="35433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73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Virus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58888"/>
            <a:ext cx="8640762" cy="500439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altLang="da-DK" sz="2800" dirty="0" smtClean="0"/>
              <a:t>Smitter fra mennesker til mennesker (opkast og afføring)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800" dirty="0" smtClean="0"/>
              <a:t>Smitter via kontaminerede levnedsmidler og fra vand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800" dirty="0" smtClean="0"/>
              <a:t>Smitter via f.eks. grydeskeer, håndtag </a:t>
            </a:r>
            <a:endParaRPr lang="en-US" altLang="da-DK" sz="28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a-DK" altLang="da-DK" sz="2800" dirty="0" smtClean="0"/>
          </a:p>
          <a:p>
            <a:pPr eaLnBrk="1" hangingPunct="1">
              <a:lnSpc>
                <a:spcPct val="80000"/>
              </a:lnSpc>
            </a:pPr>
            <a:r>
              <a:rPr lang="da-DK" altLang="da-DK" sz="2800" dirty="0" smtClean="0"/>
              <a:t>Eks. på virus er Roskilde-syge (</a:t>
            </a:r>
            <a:r>
              <a:rPr lang="da-DK" altLang="da-DK" sz="2800" dirty="0" err="1" smtClean="0"/>
              <a:t>Norovirus</a:t>
            </a:r>
            <a:r>
              <a:rPr lang="da-DK" altLang="da-DK" sz="2800" dirty="0" smtClean="0"/>
              <a:t>), som er akut maveinfektion, diarré og opkast. 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800" dirty="0" smtClean="0"/>
              <a:t>Er meget smitsomt</a:t>
            </a:r>
          </a:p>
          <a:p>
            <a:pPr eaLnBrk="1" hangingPunct="1">
              <a:lnSpc>
                <a:spcPct val="80000"/>
              </a:lnSpc>
            </a:pPr>
            <a:r>
              <a:rPr lang="da-DK" altLang="da-DK" sz="2800" dirty="0" smtClean="0"/>
              <a:t>Problemer på plejehjem, sygehuse, institutioner – og på krydstogt skibe…</a:t>
            </a:r>
          </a:p>
          <a:p>
            <a:pPr eaLnBrk="1" hangingPunct="1">
              <a:lnSpc>
                <a:spcPct val="80000"/>
              </a:lnSpc>
            </a:pPr>
            <a:endParaRPr lang="da-DK" altLang="da-DK" sz="2800" dirty="0" smtClean="0"/>
          </a:p>
        </p:txBody>
      </p:sp>
      <p:pic>
        <p:nvPicPr>
          <p:cNvPr id="7680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314" y="5556511"/>
            <a:ext cx="4133313" cy="130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74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725487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Parasitter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13164"/>
            <a:ext cx="8507412" cy="54448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z="2800" dirty="0" smtClean="0"/>
              <a:t>Parasitter er </a:t>
            </a:r>
            <a:r>
              <a:rPr lang="da-DK" altLang="da-DK" sz="2800" i="1" dirty="0" smtClean="0"/>
              <a:t>ikke</a:t>
            </a:r>
            <a:r>
              <a:rPr lang="da-DK" altLang="da-DK" sz="2800" dirty="0" smtClean="0"/>
              <a:t> mikroorganismer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800" dirty="0" smtClean="0"/>
              <a:t>Kan være livsfarlige, patogene parasitter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800" dirty="0" smtClean="0"/>
              <a:t>Kan efter spisning trænge ind i tarmsystemet og ind i bughulen = bughindebetændelse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a-DK" altLang="da-DK" sz="2800" dirty="0" smtClean="0"/>
          </a:p>
          <a:p>
            <a:pPr eaLnBrk="1" hangingPunct="1">
              <a:lnSpc>
                <a:spcPct val="90000"/>
              </a:lnSpc>
            </a:pPr>
            <a:r>
              <a:rPr lang="da-DK" altLang="da-DK" sz="2800" b="1" dirty="0" smtClean="0"/>
              <a:t>Parasitter i fisk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2800" dirty="0" smtClean="0"/>
              <a:t>     - Marine rundorm (</a:t>
            </a:r>
            <a:r>
              <a:rPr lang="da-DK" altLang="da-DK" sz="2800" dirty="0" err="1" smtClean="0"/>
              <a:t>Anisakis</a:t>
            </a:r>
            <a:r>
              <a:rPr lang="da-DK" altLang="da-DK" sz="28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2800" dirty="0" smtClean="0"/>
              <a:t>     - Dør ved gennemstegning, kogning,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2800" dirty="0" smtClean="0"/>
              <a:t>	  røgning eller frysning (- 20</a:t>
            </a:r>
            <a:r>
              <a:rPr lang="en-US" altLang="da-DK" sz="2800" dirty="0" smtClean="0"/>
              <a:t>°C </a:t>
            </a:r>
            <a:r>
              <a:rPr lang="en-US" altLang="da-DK" sz="2800" dirty="0" err="1" smtClean="0"/>
              <a:t>i</a:t>
            </a:r>
            <a:r>
              <a:rPr lang="en-US" altLang="da-DK" sz="2800" dirty="0" smtClean="0"/>
              <a:t> min. 24 t)</a:t>
            </a:r>
            <a:endParaRPr lang="da-DK" altLang="da-DK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2800" dirty="0" smtClean="0"/>
              <a:t>     - Fisk der skal fryses er f.eks.:</a:t>
            </a: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444208" y="2708920"/>
            <a:ext cx="2286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CE5C7-7ECB-4D18-B699-F2F56AB10F9F}" type="slidenum">
              <a:rPr lang="da-DK" smtClean="0"/>
              <a:pPr>
                <a:defRPr/>
              </a:pPr>
              <a:t>75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Pause…</a:t>
            </a:r>
            <a:endParaRPr lang="da-DK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a-DK" dirty="0"/>
          </a:p>
        </p:txBody>
      </p:sp>
      <p:pic>
        <p:nvPicPr>
          <p:cNvPr id="79876" name="Picture 3" descr="http://www.animationer.dk/2/f/fisk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714750"/>
            <a:ext cx="8199438" cy="1143000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76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Mikroorganismer s. 20-23</a:t>
            </a:r>
          </a:p>
        </p:txBody>
      </p:sp>
      <p:sp>
        <p:nvSpPr>
          <p:cNvPr id="675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229600" cy="3535507"/>
          </a:xfrm>
        </p:spPr>
        <p:txBody>
          <a:bodyPr/>
          <a:lstStyle/>
          <a:p>
            <a:pPr eaLnBrk="1" hangingPunct="1">
              <a:defRPr/>
            </a:pPr>
            <a:r>
              <a:rPr lang="da-DK" dirty="0" smtClean="0"/>
              <a:t>Nyttige mikroorganismer</a:t>
            </a:r>
          </a:p>
          <a:p>
            <a:pPr eaLnBrk="1" hangingPunct="1">
              <a:defRPr/>
            </a:pPr>
            <a:endParaRPr lang="da-DK" dirty="0" smtClean="0"/>
          </a:p>
          <a:p>
            <a:pPr eaLnBrk="1" hangingPunct="1">
              <a:defRPr/>
            </a:pPr>
            <a:r>
              <a:rPr lang="da-DK" dirty="0" smtClean="0"/>
              <a:t>Fordærvende/ødelæggende mikroorganismer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a-DK" dirty="0" smtClean="0"/>
          </a:p>
          <a:p>
            <a:pPr eaLnBrk="1" hangingPunct="1">
              <a:defRPr/>
            </a:pPr>
            <a:r>
              <a:rPr lang="da-DK" dirty="0" smtClean="0"/>
              <a:t>Patogene/sygdomsfremkaldende mikroorganismer</a:t>
            </a:r>
          </a:p>
        </p:txBody>
      </p:sp>
      <p:pic>
        <p:nvPicPr>
          <p:cNvPr id="80900" name="Picture 5" descr="http://videnskab.dk/sites/all/files/imagecache/300x/article_images/1030_19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6955" y="5152558"/>
            <a:ext cx="2695699" cy="170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77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De nyttige mikroorganismer</a:t>
            </a:r>
          </a:p>
        </p:txBody>
      </p:sp>
      <p:sp>
        <p:nvSpPr>
          <p:cNvPr id="8192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da-DK" altLang="da-DK" b="1" smtClean="0"/>
              <a:t>Hvor anvender vi de nyttige mikroorganismer?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78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229600" cy="725487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De nyttige mikroorganismer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75657"/>
            <a:ext cx="6377050" cy="5194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da-DK" altLang="da-DK" b="1" dirty="0" smtClean="0"/>
              <a:t>	</a:t>
            </a:r>
            <a:r>
              <a:rPr lang="da-DK" altLang="da-DK" sz="2800" b="1" dirty="0" smtClean="0"/>
              <a:t>Ændre konsistens og smag og kan øge holdbarheden på bestemte fødevarer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800" dirty="0" smtClean="0"/>
              <a:t>Bakterier (mælkesyrebakterier):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dirty="0" smtClean="0"/>
              <a:t>Mejeriprodukter</a:t>
            </a:r>
            <a:r>
              <a:rPr lang="da-DK" altLang="da-DK" sz="24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dirty="0" smtClean="0"/>
              <a:t>Rugbrød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800" dirty="0" smtClean="0"/>
              <a:t>Gærsvampe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400" dirty="0" smtClean="0"/>
              <a:t>Øl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400" dirty="0" smtClean="0"/>
              <a:t>Vin 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400" dirty="0" smtClean="0"/>
              <a:t>Brød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2800" dirty="0" smtClean="0"/>
              <a:t>Skimmelsvampe (</a:t>
            </a:r>
            <a:r>
              <a:rPr lang="da-DK" altLang="da-DK" sz="2800" dirty="0" err="1" smtClean="0"/>
              <a:t>penicilinum</a:t>
            </a:r>
            <a:r>
              <a:rPr lang="da-DK" altLang="da-DK" sz="2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400" dirty="0" smtClean="0"/>
              <a:t>Oste </a:t>
            </a:r>
            <a:r>
              <a:rPr lang="da-DK" altLang="da-DK" sz="2000" dirty="0" smtClean="0"/>
              <a:t>(P. </a:t>
            </a:r>
            <a:r>
              <a:rPr lang="da-DK" altLang="da-DK" sz="2000" dirty="0" err="1" smtClean="0"/>
              <a:t>roqueforti</a:t>
            </a:r>
            <a:r>
              <a:rPr lang="da-DK" altLang="da-DK" sz="2000" dirty="0" smtClean="0"/>
              <a:t>, P. </a:t>
            </a:r>
            <a:r>
              <a:rPr lang="da-DK" altLang="da-DK" sz="2000" dirty="0" err="1" smtClean="0"/>
              <a:t>camenberti</a:t>
            </a:r>
            <a:r>
              <a:rPr lang="da-DK" altLang="da-DK" sz="2000" dirty="0" smtClean="0"/>
              <a:t>)</a:t>
            </a:r>
            <a:endParaRPr lang="da-DK" altLang="da-DK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da-DK" altLang="da-DK" sz="2400" dirty="0" smtClean="0"/>
              <a:t>Medicin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a-DK" altLang="da-DK" sz="2400" dirty="0" smtClean="0"/>
          </a:p>
        </p:txBody>
      </p:sp>
      <p:pic>
        <p:nvPicPr>
          <p:cNvPr id="82948" name="Picture 4" descr="nyttige mikro,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01199" y="4583875"/>
            <a:ext cx="3042801" cy="1994725"/>
          </a:xfrm>
        </p:spPr>
      </p:pic>
      <p:pic>
        <p:nvPicPr>
          <p:cNvPr id="82949" name="Billed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1199" y="2415360"/>
            <a:ext cx="3042801" cy="193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CE5C7-7ECB-4D18-B699-F2F56AB10F9F}" type="slidenum">
              <a:rPr lang="da-DK" smtClean="0"/>
              <a:pPr>
                <a:defRPr/>
              </a:pPr>
              <a:t>79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da-DK" b="1" dirty="0" smtClean="0"/>
              <a:t>	</a:t>
            </a:r>
            <a:r>
              <a:rPr lang="da-DK" i="1" dirty="0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da-DK" sz="1800" dirty="0" smtClean="0"/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2694" r="40156" b="9237"/>
          <a:stretch/>
        </p:blipFill>
        <p:spPr bwMode="auto">
          <a:xfrm>
            <a:off x="2180683" y="1433203"/>
            <a:ext cx="480794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Hvorfor er fødevarehygiejne vigtig?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4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6263"/>
            <a:ext cx="8229600" cy="93815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b="1" dirty="0" smtClean="0"/>
              <a:t>De fordærvende mikroorganismer</a:t>
            </a:r>
            <a:r>
              <a:rPr lang="da-DK" sz="4000" dirty="0" smtClean="0"/>
              <a:t/>
            </a:r>
            <a:br>
              <a:rPr lang="da-DK" sz="4000" dirty="0" smtClean="0"/>
            </a:br>
            <a:r>
              <a:rPr lang="da-DK" sz="2800" dirty="0" smtClean="0"/>
              <a:t>Bakterier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38795"/>
            <a:ext cx="4038600" cy="493345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= De ødelæggende mikroorganismer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Vokser på levnedsmidler som kød, fjerkræ, fisk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da-DK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Ændrer karakter på levnedsmidlet eks. lugt, konsistens eller giver en slimet overflade.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Der skal være de rette vækstbetingelser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da-DK" sz="2400" dirty="0" smtClean="0"/>
          </a:p>
        </p:txBody>
      </p:sp>
      <p:pic>
        <p:nvPicPr>
          <p:cNvPr id="83972" name="Billede 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08813" y="1484415"/>
            <a:ext cx="2784361" cy="5184673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6903E-E738-46FA-B812-5E85C5D8642D}" type="slidenum">
              <a:rPr lang="da-DK" smtClean="0"/>
              <a:pPr>
                <a:defRPr/>
              </a:pPr>
              <a:t>80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85100" cy="1428750"/>
          </a:xfrm>
        </p:spPr>
        <p:txBody>
          <a:bodyPr/>
          <a:lstStyle/>
          <a:p>
            <a:pPr eaLnBrk="1" hangingPunct="1"/>
            <a:r>
              <a:rPr lang="da-DK" altLang="da-DK" sz="3600" b="1" dirty="0" smtClean="0"/>
              <a:t>Fordærvede mikroorganismer</a:t>
            </a:r>
            <a:r>
              <a:rPr lang="da-DK" altLang="da-DK" sz="4000" dirty="0" smtClean="0"/>
              <a:t/>
            </a:r>
            <a:br>
              <a:rPr lang="da-DK" altLang="da-DK" sz="4000" dirty="0" smtClean="0"/>
            </a:br>
            <a:r>
              <a:rPr lang="da-DK" altLang="da-DK" sz="2800" dirty="0" smtClean="0"/>
              <a:t>Gærsvampe + skimmelsvampe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8750"/>
            <a:ext cx="8229600" cy="50720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a-DK" sz="28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da-DK" sz="2800" dirty="0" smtClean="0"/>
              <a:t>Ødelægger gerne de levnedsmidler, hvorpå der ikke er bakterier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da-DK" sz="2800" dirty="0" smtClean="0"/>
              <a:t>F.eks.:</a:t>
            </a:r>
          </a:p>
          <a:p>
            <a:pPr eaLnBrk="1" hangingPunct="1">
              <a:lnSpc>
                <a:spcPct val="80000"/>
              </a:lnSpc>
              <a:defRPr/>
            </a:pPr>
            <a:endParaRPr lang="da-DK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da-DK" sz="2800" dirty="0" smtClean="0"/>
              <a:t>Lav pH eller vandaktivitet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a-DK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da-DK" sz="2800" dirty="0" smtClean="0"/>
              <a:t>Kan harske kød</a:t>
            </a:r>
          </a:p>
          <a:p>
            <a:pPr eaLnBrk="1" hangingPunct="1">
              <a:lnSpc>
                <a:spcPct val="80000"/>
              </a:lnSpc>
              <a:defRPr/>
            </a:pPr>
            <a:endParaRPr lang="da-DK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da-DK" sz="2800" dirty="0" smtClean="0"/>
              <a:t>Gære supper og safter der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da-DK" sz="2800" dirty="0" smtClean="0"/>
              <a:t>     ikke er nedkølet eller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da-DK" sz="2800" dirty="0" smtClean="0"/>
              <a:t>     konserveret korrekt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a-DK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a-DK" sz="2800" dirty="0" smtClean="0"/>
          </a:p>
        </p:txBody>
      </p:sp>
      <p:pic>
        <p:nvPicPr>
          <p:cNvPr id="76804" name="Picture 5" descr="skimmelsvamp,foto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763035" y="2740603"/>
            <a:ext cx="3214710" cy="233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24954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2800" b="1" dirty="0" smtClean="0"/>
              <a:t>Sygdomsforløb ved forskellige patogene mikroorganismer s. 24-29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38461"/>
            <a:ext cx="5634842" cy="5419539"/>
          </a:xfrm>
        </p:spPr>
        <p:txBody>
          <a:bodyPr/>
          <a:lstStyle/>
          <a:p>
            <a:pPr eaLnBrk="1" hangingPunct="1"/>
            <a:r>
              <a:rPr lang="da-DK" altLang="da-DK" sz="2300" b="1" u="sng" dirty="0" smtClean="0"/>
              <a:t>Levnedsmiddelinfektion:</a:t>
            </a:r>
          </a:p>
          <a:p>
            <a:pPr lvl="1" eaLnBrk="1" hangingPunct="1"/>
            <a:r>
              <a:rPr lang="da-DK" altLang="da-DK" sz="2300" b="1" dirty="0" smtClean="0"/>
              <a:t>Sygdom opstået pga. indtag af mad med patogene mikroorganismer.</a:t>
            </a:r>
            <a:endParaRPr lang="da-DK" altLang="da-DK" sz="2300" dirty="0" smtClean="0"/>
          </a:p>
          <a:p>
            <a:pPr lvl="1" eaLnBrk="1" hangingPunct="1"/>
            <a:r>
              <a:rPr lang="da-DK" altLang="da-DK" sz="1900" dirty="0" smtClean="0"/>
              <a:t>F.eks. Salmonella, </a:t>
            </a:r>
            <a:r>
              <a:rPr lang="da-DK" altLang="da-DK" sz="1900" dirty="0" err="1" smtClean="0"/>
              <a:t>Campylobacter</a:t>
            </a:r>
            <a:r>
              <a:rPr lang="da-DK" altLang="da-DK" sz="1900" dirty="0" smtClean="0"/>
              <a:t>, </a:t>
            </a:r>
            <a:r>
              <a:rPr lang="da-DK" altLang="da-DK" sz="2000" dirty="0" err="1" smtClean="0"/>
              <a:t>Yersenia</a:t>
            </a:r>
            <a:r>
              <a:rPr lang="da-DK" altLang="da-DK" sz="2000" dirty="0" smtClean="0"/>
              <a:t>, Listeria, E </a:t>
            </a:r>
            <a:r>
              <a:rPr lang="da-DK" altLang="da-DK" sz="2000" dirty="0" err="1" smtClean="0"/>
              <a:t>coli</a:t>
            </a:r>
            <a:r>
              <a:rPr lang="da-DK" altLang="da-DK" sz="2000" dirty="0" smtClean="0"/>
              <a:t>. </a:t>
            </a:r>
          </a:p>
          <a:p>
            <a:pPr eaLnBrk="1" hangingPunct="1"/>
            <a:r>
              <a:rPr lang="da-DK" altLang="da-DK" sz="2300" b="1" u="sng" dirty="0" smtClean="0"/>
              <a:t>Levnedsmiddelforgiftning</a:t>
            </a:r>
            <a:r>
              <a:rPr lang="da-DK" altLang="da-DK" sz="2300" u="sng" dirty="0" smtClean="0"/>
              <a:t> :</a:t>
            </a:r>
          </a:p>
          <a:p>
            <a:pPr lvl="1" eaLnBrk="1" hangingPunct="1"/>
            <a:r>
              <a:rPr lang="da-DK" altLang="da-DK" sz="2300" b="1" dirty="0" smtClean="0"/>
              <a:t>Sygdom opstået pga. indtag af mad, hvori sygdoms-fremkaldende mikroorganismer har dannet </a:t>
            </a:r>
            <a:r>
              <a:rPr lang="da-DK" altLang="da-DK" sz="2300" b="1" i="1" dirty="0" smtClean="0"/>
              <a:t>toksiner</a:t>
            </a:r>
          </a:p>
          <a:p>
            <a:pPr lvl="1" eaLnBrk="1" hangingPunct="1"/>
            <a:r>
              <a:rPr lang="da-DK" altLang="da-DK" sz="2000" dirty="0" smtClean="0"/>
              <a:t>F.eks. C. </a:t>
            </a:r>
            <a:r>
              <a:rPr lang="da-DK" altLang="da-DK" sz="2000" dirty="0" err="1" smtClean="0"/>
              <a:t>Botulinum</a:t>
            </a:r>
            <a:r>
              <a:rPr lang="da-DK" altLang="da-DK" sz="2000" dirty="0" smtClean="0"/>
              <a:t>, C. </a:t>
            </a:r>
            <a:r>
              <a:rPr lang="da-DK" altLang="da-DK" sz="2000" dirty="0" err="1" smtClean="0"/>
              <a:t>Perfringens</a:t>
            </a:r>
            <a:r>
              <a:rPr lang="da-DK" altLang="da-DK" sz="2000" dirty="0" smtClean="0"/>
              <a:t>, </a:t>
            </a:r>
            <a:r>
              <a:rPr lang="da-DK" altLang="da-DK" sz="2000" dirty="0" err="1" smtClean="0"/>
              <a:t>Satphyloccus</a:t>
            </a:r>
            <a:r>
              <a:rPr lang="da-DK" altLang="da-DK" sz="2000" dirty="0" smtClean="0"/>
              <a:t> </a:t>
            </a:r>
            <a:r>
              <a:rPr lang="da-DK" altLang="da-DK" sz="2000" dirty="0" err="1" smtClean="0"/>
              <a:t>aureus</a:t>
            </a:r>
            <a:r>
              <a:rPr lang="da-DK" altLang="da-DK" sz="2000" dirty="0" smtClean="0"/>
              <a:t>, </a:t>
            </a:r>
            <a:r>
              <a:rPr lang="da-DK" altLang="da-DK" sz="2000" dirty="0" err="1" smtClean="0"/>
              <a:t>Bacillus</a:t>
            </a:r>
            <a:r>
              <a:rPr lang="da-DK" altLang="da-DK" sz="2000" dirty="0" smtClean="0"/>
              <a:t> </a:t>
            </a:r>
            <a:r>
              <a:rPr lang="da-DK" altLang="da-DK" sz="2000" dirty="0" err="1" smtClean="0"/>
              <a:t>cereus</a:t>
            </a:r>
            <a:endParaRPr lang="da-DK" altLang="da-DK" sz="2000" dirty="0" smtClean="0"/>
          </a:p>
        </p:txBody>
      </p:sp>
      <p:pic>
        <p:nvPicPr>
          <p:cNvPr id="86020" name="Picture 4" descr="levnedsmiddelinfektion,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92042" y="2085341"/>
            <a:ext cx="3051958" cy="3637597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A95F3-43E7-4648-9843-868E36EE7D57}" type="slidenum">
              <a:rPr lang="da-DK" smtClean="0"/>
              <a:pPr>
                <a:defRPr/>
              </a:pPr>
              <a:t>82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dirty="0" smtClean="0"/>
              <a:t>Toksin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917" y="1745673"/>
            <a:ext cx="7045035" cy="3937000"/>
          </a:xfrm>
        </p:spPr>
        <p:txBody>
          <a:bodyPr/>
          <a:lstStyle/>
          <a:p>
            <a:pPr eaLnBrk="1" hangingPunct="1">
              <a:defRPr/>
            </a:pPr>
            <a:r>
              <a:rPr lang="da-DK" sz="2400" dirty="0" smtClean="0"/>
              <a:t>Affaldsstof som udskilles fra nogle bakterier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da-DK" sz="2400" dirty="0"/>
              <a:t> </a:t>
            </a:r>
            <a:r>
              <a:rPr lang="da-DK" sz="2400" dirty="0" smtClean="0"/>
              <a:t>   = Giftstof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a-DK" sz="2400" dirty="0" smtClean="0"/>
          </a:p>
          <a:p>
            <a:pPr eaLnBrk="1" hangingPunct="1">
              <a:defRPr/>
            </a:pPr>
            <a:r>
              <a:rPr lang="da-DK" sz="2400" dirty="0" smtClean="0"/>
              <a:t>Mest giftige </a:t>
            </a:r>
            <a:r>
              <a:rPr lang="da-DK" sz="2400" dirty="0" err="1" smtClean="0"/>
              <a:t>toxin</a:t>
            </a:r>
            <a:r>
              <a:rPr lang="da-DK" sz="2400" dirty="0" smtClean="0"/>
              <a:t> kommer fra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da-DK" sz="2400" dirty="0" smtClean="0"/>
              <a:t>    </a:t>
            </a:r>
            <a:r>
              <a:rPr lang="da-DK" sz="2400" dirty="0" err="1" smtClean="0"/>
              <a:t>Clostridium</a:t>
            </a:r>
            <a:r>
              <a:rPr lang="da-DK" sz="2400" dirty="0" smtClean="0"/>
              <a:t> </a:t>
            </a:r>
            <a:r>
              <a:rPr lang="da-DK" sz="2400" dirty="0" err="1" smtClean="0"/>
              <a:t>Botulinum</a:t>
            </a:r>
            <a:r>
              <a:rPr lang="da-DK" sz="2400" dirty="0" smtClean="0"/>
              <a:t>(</a:t>
            </a:r>
            <a:r>
              <a:rPr lang="da-DK" sz="2400" b="1" dirty="0" smtClean="0"/>
              <a:t>pølseforgiftning</a:t>
            </a:r>
            <a:r>
              <a:rPr lang="da-DK" sz="2400" dirty="0" smtClean="0"/>
              <a:t>)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a-DK" sz="2400" dirty="0" smtClean="0"/>
          </a:p>
          <a:p>
            <a:pPr eaLnBrk="1" hangingPunct="1">
              <a:defRPr/>
            </a:pPr>
            <a:r>
              <a:rPr lang="da-DK" sz="2400" dirty="0" smtClean="0"/>
              <a:t>1 g til at dræbe 1 mio. mennesker</a:t>
            </a:r>
          </a:p>
          <a:p>
            <a:pPr eaLnBrk="1" hangingPunct="1">
              <a:buFont typeface="Arial" charset="0"/>
              <a:buNone/>
              <a:defRPr/>
            </a:pPr>
            <a:endParaRPr lang="da-DK" sz="2400" dirty="0" smtClean="0"/>
          </a:p>
          <a:p>
            <a:pPr eaLnBrk="1" hangingPunct="1">
              <a:defRPr/>
            </a:pPr>
            <a:r>
              <a:rPr lang="da-DK" sz="2400" dirty="0" smtClean="0"/>
              <a:t>Kan findes i jord (hjemmelavede sild)</a:t>
            </a:r>
          </a:p>
          <a:p>
            <a:pPr eaLnBrk="1" hangingPunct="1">
              <a:defRPr/>
            </a:pPr>
            <a:endParaRPr lang="da-DK" dirty="0" smtClean="0"/>
          </a:p>
        </p:txBody>
      </p:sp>
      <p:pic>
        <p:nvPicPr>
          <p:cNvPr id="87044" name="Picture 5" descr="african crested rat toxin cres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3459" y="1468005"/>
            <a:ext cx="1838036" cy="257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 smtClean="0"/>
              <a:t>Toksin-dannende bakterier</a:t>
            </a:r>
          </a:p>
        </p:txBody>
      </p:sp>
      <p:sp>
        <p:nvSpPr>
          <p:cNvPr id="88067" name="Pladsholder til indhold 2"/>
          <p:cNvSpPr>
            <a:spLocks noGrp="1"/>
          </p:cNvSpPr>
          <p:nvPr>
            <p:ph idx="1"/>
          </p:nvPr>
        </p:nvSpPr>
        <p:spPr>
          <a:xfrm>
            <a:off x="685800" y="1496291"/>
            <a:ext cx="7785100" cy="343196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a-DK" altLang="da-DK" dirty="0" smtClean="0"/>
              <a:t> </a:t>
            </a:r>
            <a:r>
              <a:rPr lang="da-DK" altLang="da-DK" sz="2400" b="1" dirty="0" err="1" smtClean="0"/>
              <a:t>Clostridium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Botulinum</a:t>
            </a:r>
            <a:r>
              <a:rPr lang="da-DK" altLang="da-DK" sz="2400" b="1" dirty="0" smtClean="0"/>
              <a:t> </a:t>
            </a:r>
            <a:r>
              <a:rPr lang="da-DK" altLang="da-DK" sz="2400" dirty="0" smtClean="0"/>
              <a:t>(Producere gift i maden)</a:t>
            </a:r>
          </a:p>
          <a:p>
            <a:endParaRPr lang="da-DK" altLang="da-DK" sz="2400" dirty="0" smtClean="0"/>
          </a:p>
          <a:p>
            <a:r>
              <a:rPr lang="da-DK" altLang="da-DK" sz="2400" b="1" dirty="0" err="1" smtClean="0"/>
              <a:t>Clostridium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per-fringens</a:t>
            </a:r>
            <a:r>
              <a:rPr lang="da-DK" altLang="da-DK" sz="2400" b="1" dirty="0" smtClean="0"/>
              <a:t> </a:t>
            </a:r>
            <a:r>
              <a:rPr lang="da-DK" altLang="da-DK" sz="2400" dirty="0" smtClean="0"/>
              <a:t>(Producere gift i tarmen)</a:t>
            </a:r>
          </a:p>
          <a:p>
            <a:endParaRPr lang="da-DK" altLang="da-DK" sz="2400" dirty="0" smtClean="0"/>
          </a:p>
          <a:p>
            <a:r>
              <a:rPr lang="da-DK" altLang="da-DK" sz="2400" b="1" dirty="0" err="1" smtClean="0"/>
              <a:t>Bacillus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cereus</a:t>
            </a:r>
            <a:r>
              <a:rPr lang="da-DK" altLang="da-DK" sz="2400" b="1" dirty="0" smtClean="0"/>
              <a:t> </a:t>
            </a:r>
            <a:r>
              <a:rPr lang="da-DK" altLang="da-DK" sz="2400" dirty="0" smtClean="0"/>
              <a:t>(Producere gift i tarmen)</a:t>
            </a:r>
          </a:p>
          <a:p>
            <a:endParaRPr lang="da-DK" altLang="da-DK" sz="2400" dirty="0" smtClean="0"/>
          </a:p>
          <a:p>
            <a:r>
              <a:rPr lang="da-DK" altLang="da-DK" sz="2400" b="1" dirty="0" err="1" smtClean="0"/>
              <a:t>Staphylococcus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aureus</a:t>
            </a:r>
            <a:r>
              <a:rPr lang="da-DK" altLang="da-DK" sz="2400" b="1" dirty="0" smtClean="0"/>
              <a:t> </a:t>
            </a:r>
            <a:r>
              <a:rPr lang="da-DK" altLang="da-DK" sz="2400" dirty="0" smtClean="0"/>
              <a:t>(Producere gift i maden)</a:t>
            </a:r>
          </a:p>
          <a:p>
            <a:endParaRPr lang="da-DK" altLang="da-DK" dirty="0" smtClean="0"/>
          </a:p>
        </p:txBody>
      </p:sp>
      <p:pic>
        <p:nvPicPr>
          <p:cNvPr id="88068" name="Picture 2" descr="http://www.kyllingeskolen.dk/images/statistikspis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0212" y="4443227"/>
            <a:ext cx="2253788" cy="241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84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b="1" dirty="0" smtClean="0"/>
              <a:t>Sygdomsfremkaldende mikroorganismer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800" dirty="0" smtClean="0"/>
              <a:t>Hvad vil det sige at en bakterie er patogen?: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a-DK" sz="28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800" dirty="0" smtClean="0"/>
              <a:t>Mad bliver ikke fordærvet af sygdomsfremkaldende mikroorganismer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a-DK" sz="28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800" dirty="0" smtClean="0"/>
              <a:t>Sygdomsfremkaldende mikroorganismer kan </a:t>
            </a:r>
            <a:r>
              <a:rPr lang="da-DK" sz="2800" u="sng" dirty="0" smtClean="0"/>
              <a:t>IKKE</a:t>
            </a:r>
            <a:r>
              <a:rPr lang="da-DK" sz="2800" dirty="0" smtClean="0"/>
              <a:t> </a:t>
            </a:r>
            <a:r>
              <a:rPr lang="da-DK" sz="2800" b="1" dirty="0" smtClean="0"/>
              <a:t>ses, lugtes eller smages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a-DK" sz="28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800" dirty="0" smtClean="0"/>
              <a:t>Eks. På sygdomsfremkaldende mikroorganismer er: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a-DK" sz="2800" dirty="0" smtClean="0"/>
              <a:t>	- </a:t>
            </a:r>
            <a:r>
              <a:rPr lang="da-DK" sz="2800" dirty="0" err="1" smtClean="0"/>
              <a:t>Campylobacter</a:t>
            </a:r>
            <a:r>
              <a:rPr lang="da-DK" sz="2800" dirty="0" smtClean="0"/>
              <a:t>, </a:t>
            </a:r>
            <a:r>
              <a:rPr lang="da-DK" sz="2800" dirty="0" err="1" smtClean="0"/>
              <a:t>E.Coli</a:t>
            </a:r>
            <a:r>
              <a:rPr lang="da-DK" sz="2800" dirty="0" smtClean="0"/>
              <a:t>, Listeria, </a:t>
            </a:r>
            <a:r>
              <a:rPr lang="da-DK" sz="2800" dirty="0" err="1"/>
              <a:t>Y</a:t>
            </a:r>
            <a:r>
              <a:rPr lang="da-DK" sz="2800" dirty="0" err="1" smtClean="0"/>
              <a:t>ersenia</a:t>
            </a:r>
            <a:endParaRPr lang="da-DK" sz="28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a-DK" sz="2800" dirty="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b="1" smtClean="0"/>
              <a:t>Opgave</a:t>
            </a:r>
          </a:p>
        </p:txBody>
      </p:sp>
      <p:sp>
        <p:nvSpPr>
          <p:cNvPr id="90115" name="Pladsholder til indhold 5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r>
              <a:rPr lang="da-DK" altLang="da-DK" dirty="0" smtClean="0"/>
              <a:t>Beskrivelse og fremlæggelse af                         de vigtigste mikroorganismer</a:t>
            </a:r>
          </a:p>
          <a:p>
            <a:pPr eaLnBrk="1" hangingPunct="1">
              <a:buNone/>
            </a:pPr>
            <a:r>
              <a:rPr lang="da-DK" altLang="da-DK" dirty="0" smtClean="0"/>
              <a:t>Info s. 24-29 og 46-53</a:t>
            </a:r>
          </a:p>
          <a:p>
            <a:pPr eaLnBrk="1" hangingPunct="1">
              <a:buNone/>
            </a:pPr>
            <a:r>
              <a:rPr lang="da-DK" altLang="da-DK" dirty="0" smtClean="0"/>
              <a:t>Besvar spørgsmål på udleverede ark</a:t>
            </a:r>
          </a:p>
          <a:p>
            <a:endParaRPr lang="da-DK" altLang="da-DK" dirty="0" smtClean="0"/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7568" y="3755220"/>
            <a:ext cx="4358245" cy="256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318" y="3945224"/>
            <a:ext cx="2018870" cy="223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da-DK" altLang="da-DK" sz="6000" dirty="0" smtClean="0"/>
              <a:t>Mikroorganismers vækstbetingelser</a:t>
            </a:r>
          </a:p>
          <a:p>
            <a:pPr marL="0" indent="0" algn="ctr">
              <a:buFont typeface="Arial" charset="0"/>
              <a:buNone/>
            </a:pPr>
            <a:endParaRPr lang="da-DK" altLang="da-DK" dirty="0" smtClean="0"/>
          </a:p>
        </p:txBody>
      </p:sp>
      <p:pic>
        <p:nvPicPr>
          <p:cNvPr id="93188" name="Picture 3" descr="http://www.animationer.dk/2/f/fisk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870325"/>
            <a:ext cx="8199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119885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3100" b="1" dirty="0" smtClean="0"/>
              <a:t>Begrænsning af mikroorganismers </a:t>
            </a:r>
            <a:br>
              <a:rPr lang="da-DK" sz="3100" b="1" dirty="0" smtClean="0"/>
            </a:br>
            <a:r>
              <a:rPr lang="da-DK" sz="3100" b="1" dirty="0" smtClean="0"/>
              <a:t>vækstbetingelser s.30-38</a:t>
            </a:r>
            <a:r>
              <a:rPr lang="da-DK" sz="4000" dirty="0" smtClean="0"/>
              <a:t/>
            </a:r>
            <a:br>
              <a:rPr lang="da-DK" sz="4000" dirty="0" smtClean="0"/>
            </a:br>
            <a:endParaRPr lang="da-DK" sz="1800" b="1" dirty="0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5668"/>
            <a:ext cx="7785100" cy="4489533"/>
          </a:xfrm>
        </p:spPr>
        <p:txBody>
          <a:bodyPr/>
          <a:lstStyle/>
          <a:p>
            <a:pPr eaLnBrk="1" hangingPunct="1"/>
            <a:r>
              <a:rPr lang="da-DK" sz="2800" b="1" u="sng" dirty="0" smtClean="0"/>
              <a:t>Vigtigt</a:t>
            </a:r>
            <a:r>
              <a:rPr lang="da-DK" sz="2800" b="1" dirty="0" smtClean="0"/>
              <a:t> at vide hvordan man begrænser væksten!</a:t>
            </a:r>
            <a:endParaRPr lang="da-DK" altLang="da-DK" sz="2800" dirty="0" smtClean="0"/>
          </a:p>
          <a:p>
            <a:pPr eaLnBrk="1" hangingPunct="1"/>
            <a:r>
              <a:rPr lang="da-DK" altLang="da-DK" dirty="0" smtClean="0"/>
              <a:t>Temperatur</a:t>
            </a:r>
          </a:p>
          <a:p>
            <a:pPr eaLnBrk="1" hangingPunct="1"/>
            <a:r>
              <a:rPr lang="da-DK" altLang="da-DK" dirty="0" smtClean="0"/>
              <a:t>Vandaktivitet(Fugtighed)</a:t>
            </a:r>
          </a:p>
          <a:p>
            <a:pPr eaLnBrk="1" hangingPunct="1"/>
            <a:r>
              <a:rPr lang="da-DK" altLang="da-DK" dirty="0" smtClean="0"/>
              <a:t>Ilt</a:t>
            </a:r>
          </a:p>
          <a:p>
            <a:pPr eaLnBrk="1" hangingPunct="1"/>
            <a:r>
              <a:rPr lang="da-DK" altLang="da-DK" dirty="0" smtClean="0"/>
              <a:t>pH</a:t>
            </a:r>
          </a:p>
          <a:p>
            <a:pPr eaLnBrk="1" hangingPunct="1"/>
            <a:r>
              <a:rPr lang="da-DK" altLang="da-DK" dirty="0" smtClean="0"/>
              <a:t>Næring</a:t>
            </a:r>
          </a:p>
          <a:p>
            <a:pPr eaLnBrk="1" hangingPunct="1"/>
            <a:r>
              <a:rPr lang="da-DK" altLang="da-DK" dirty="0" smtClean="0"/>
              <a:t>Konservering</a:t>
            </a:r>
          </a:p>
          <a:p>
            <a:pPr eaLnBrk="1" hangingPunct="1">
              <a:buFontTx/>
              <a:buNone/>
            </a:pPr>
            <a:endParaRPr lang="da-DK" altLang="da-DK" dirty="0" smtClean="0"/>
          </a:p>
          <a:p>
            <a:pPr eaLnBrk="1" hangingPunct="1"/>
            <a:endParaRPr lang="da-DK" altLang="da-DK" dirty="0" smtClean="0"/>
          </a:p>
          <a:p>
            <a:pPr eaLnBrk="1" hangingPunct="1"/>
            <a:endParaRPr lang="da-DK" altLang="da-DK" dirty="0" smtClean="0"/>
          </a:p>
          <a:p>
            <a:pPr eaLnBrk="1" hangingPunct="1"/>
            <a:endParaRPr lang="da-DK" altLang="da-DK" dirty="0" smtClean="0"/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5105400" y="2636838"/>
            <a:ext cx="40386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da-DK" altLang="da-DK" sz="28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da-DK" altLang="da-DK" sz="2800">
              <a:latin typeface="Calibri" pitchFamily="34" charset="0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88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229600" cy="719137"/>
          </a:xfrm>
        </p:spPr>
        <p:txBody>
          <a:bodyPr/>
          <a:lstStyle/>
          <a:p>
            <a:pPr algn="l" eaLnBrk="1" hangingPunct="1"/>
            <a:r>
              <a:rPr lang="da-DK" altLang="da-DK" sz="4000" b="1" smtClean="0"/>
              <a:t>Temperatur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54088"/>
            <a:ext cx="4752975" cy="5903912"/>
          </a:xfrm>
        </p:spPr>
        <p:txBody>
          <a:bodyPr/>
          <a:lstStyle/>
          <a:p>
            <a:pPr eaLnBrk="1" hangingPunct="1"/>
            <a:endParaRPr lang="da-DK" altLang="da-DK" sz="2800" smtClean="0"/>
          </a:p>
          <a:p>
            <a:pPr eaLnBrk="1" hangingPunct="1"/>
            <a:endParaRPr lang="da-DK" altLang="da-DK" sz="2800" smtClean="0"/>
          </a:p>
        </p:txBody>
      </p:sp>
      <p:pic>
        <p:nvPicPr>
          <p:cNvPr id="95236" name="Picture 4" descr="termometer,fot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0" y="0"/>
            <a:ext cx="4857750" cy="6858000"/>
          </a:xfrm>
        </p:spPr>
      </p:pic>
      <p:graphicFrame>
        <p:nvGraphicFramePr>
          <p:cNvPr id="36889" name="Group 25"/>
          <p:cNvGraphicFramePr>
            <a:graphicFrameLocks noGrp="1"/>
          </p:cNvGraphicFramePr>
          <p:nvPr/>
        </p:nvGraphicFramePr>
        <p:xfrm>
          <a:off x="180975" y="1374317"/>
          <a:ext cx="4105275" cy="5283659"/>
        </p:xfrm>
        <a:graphic>
          <a:graphicData uri="http://schemas.openxmlformats.org/drawingml/2006/table">
            <a:tbl>
              <a:tblPr/>
              <a:tblGrid>
                <a:gridCol w="4105275"/>
              </a:tblGrid>
              <a:tr h="104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 </a:t>
                      </a: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 – 135°C Bakteriesporer dræbes. Autoklavering i mindst 30 min.</a:t>
                      </a:r>
                    </a:p>
                  </a:txBody>
                  <a:tcPr marL="91458" marR="91458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+100° C nogle bakteriesporer dræbes, andre overlever</a:t>
                      </a:r>
                      <a:endParaRPr kumimoji="0" lang="da-DK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8" marR="91458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Varmebehandling: +75° C Bakterier dræbes, sporer overlever. Kernetemperatur</a:t>
                      </a:r>
                      <a:endParaRPr kumimoji="0" lang="da-DK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8" marR="91458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3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+10 til + 65° C Hurtig vækst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8" marR="91458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4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+ 5° C De fleste bakteriers vækst standser</a:t>
                      </a:r>
                      <a:endParaRPr kumimoji="0" lang="da-DK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8" marR="91458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18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Frysning: - 18° C bakterier ligger i     dvale og nogen dør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: - 20</a:t>
                      </a: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° C parasitter dør</a:t>
                      </a:r>
                      <a:endParaRPr kumimoji="0" lang="da-DK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8" marR="91458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D96E0-DF7D-4529-AE5E-CB1CA13F5CF6}" type="slidenum">
              <a:rPr lang="da-DK" smtClean="0"/>
              <a:pPr>
                <a:defRPr/>
              </a:pPr>
              <a:t>89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el 3"/>
          <p:cNvSpPr>
            <a:spLocks noGrp="1"/>
          </p:cNvSpPr>
          <p:nvPr>
            <p:ph type="ctrTitle"/>
          </p:nvPr>
        </p:nvSpPr>
        <p:spPr>
          <a:xfrm>
            <a:off x="714375" y="2857500"/>
            <a:ext cx="7772400" cy="1470025"/>
          </a:xfrm>
        </p:spPr>
        <p:txBody>
          <a:bodyPr/>
          <a:lstStyle/>
          <a:p>
            <a:pPr algn="l" eaLnBrk="1" hangingPunct="1"/>
            <a:r>
              <a:rPr lang="da-DK" sz="6000" dirty="0" smtClean="0"/>
              <a:t>Hvorfor er </a:t>
            </a:r>
            <a:br>
              <a:rPr lang="da-DK" sz="6000" dirty="0" smtClean="0"/>
            </a:br>
            <a:r>
              <a:rPr lang="da-DK" sz="6000" dirty="0" smtClean="0"/>
              <a:t>fødevarehygiejne vigtigt?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04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 smtClean="0"/>
              <a:t>Vandaktivitet(Fugtighed)</a:t>
            </a:r>
            <a:endParaRPr lang="da-DK" altLang="da-DK" b="1" dirty="0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57313"/>
            <a:ext cx="5688013" cy="5095875"/>
          </a:xfrm>
        </p:spPr>
        <p:txBody>
          <a:bodyPr/>
          <a:lstStyle/>
          <a:p>
            <a:pPr eaLnBrk="1" hangingPunct="1"/>
            <a:r>
              <a:rPr lang="da-DK" altLang="da-DK" sz="2800" dirty="0" smtClean="0"/>
              <a:t>Mikroorganismer kræver </a:t>
            </a:r>
            <a:r>
              <a:rPr lang="da-DK" altLang="da-DK" sz="2800" b="1" dirty="0" smtClean="0"/>
              <a:t>vand</a:t>
            </a:r>
            <a:r>
              <a:rPr lang="da-DK" altLang="da-DK" sz="2800" dirty="0" smtClean="0"/>
              <a:t> for at vokse. </a:t>
            </a:r>
          </a:p>
          <a:p>
            <a:pPr eaLnBrk="1" hangingPunct="1"/>
            <a:r>
              <a:rPr lang="da-DK" altLang="da-DK" sz="2800" dirty="0" smtClean="0"/>
              <a:t>For at hæmme eller udrydde mikroorganismer:</a:t>
            </a:r>
          </a:p>
          <a:p>
            <a:pPr eaLnBrk="1" hangingPunct="1">
              <a:buFontTx/>
              <a:buNone/>
            </a:pPr>
            <a:r>
              <a:rPr lang="da-DK" altLang="da-DK" sz="2800" dirty="0" smtClean="0"/>
              <a:t>	-sænk vandaktivitet (</a:t>
            </a:r>
            <a:r>
              <a:rPr lang="da-DK" altLang="da-DK" sz="2800" dirty="0" err="1" smtClean="0"/>
              <a:t>Aw</a:t>
            </a:r>
            <a:r>
              <a:rPr lang="da-DK" altLang="da-DK" sz="2800" dirty="0" smtClean="0"/>
              <a:t>)            med </a:t>
            </a:r>
            <a:r>
              <a:rPr lang="da-DK" altLang="da-DK" sz="2800" b="1" dirty="0" smtClean="0"/>
              <a:t>sukker /salt /tørring</a:t>
            </a:r>
          </a:p>
          <a:p>
            <a:pPr eaLnBrk="1" hangingPunct="1">
              <a:buFontTx/>
              <a:buNone/>
            </a:pPr>
            <a:r>
              <a:rPr lang="da-DK" altLang="da-DK" sz="2000" dirty="0" smtClean="0"/>
              <a:t>Eksempler:</a:t>
            </a:r>
          </a:p>
          <a:p>
            <a:pPr eaLnBrk="1" hangingPunct="1">
              <a:buFontTx/>
              <a:buNone/>
            </a:pPr>
            <a:r>
              <a:rPr lang="da-DK" altLang="da-DK" sz="2000" dirty="0" smtClean="0"/>
              <a:t>	-marmelade (sukker, konserveringsmiddel)</a:t>
            </a:r>
          </a:p>
          <a:p>
            <a:pPr eaLnBrk="1" hangingPunct="1">
              <a:buFontTx/>
              <a:buNone/>
            </a:pPr>
            <a:r>
              <a:rPr lang="da-DK" altLang="da-DK" sz="2000" dirty="0" smtClean="0"/>
              <a:t>	-rødbeder (sukker, eddike, konservering)</a:t>
            </a:r>
          </a:p>
          <a:p>
            <a:pPr eaLnBrk="1" hangingPunct="1">
              <a:buFontTx/>
              <a:buNone/>
            </a:pPr>
            <a:r>
              <a:rPr lang="da-DK" altLang="da-DK" sz="2000" dirty="0" smtClean="0"/>
              <a:t>	-pålægsvarer (salt, køl, konservering, røg)</a:t>
            </a:r>
          </a:p>
          <a:p>
            <a:pPr eaLnBrk="1" hangingPunct="1">
              <a:buFontTx/>
              <a:buNone/>
            </a:pPr>
            <a:r>
              <a:rPr lang="da-DK" altLang="da-DK" sz="2000" dirty="0" smtClean="0"/>
              <a:t>	-skinker (salt, tørring)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22206" y="3158836"/>
            <a:ext cx="2798266" cy="329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90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Ilt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7643813" cy="5256212"/>
          </a:xfrm>
        </p:spPr>
        <p:txBody>
          <a:bodyPr/>
          <a:lstStyle/>
          <a:p>
            <a:pPr eaLnBrk="1" hangingPunct="1"/>
            <a:r>
              <a:rPr lang="da-DK" altLang="da-DK" sz="2800" smtClean="0"/>
              <a:t>Vakuumpakket kød – udelukkelse af ilt (pålæg)</a:t>
            </a:r>
          </a:p>
          <a:p>
            <a:pPr eaLnBrk="1" hangingPunct="1"/>
            <a:r>
              <a:rPr lang="da-DK" altLang="da-DK" sz="2800" smtClean="0"/>
              <a:t>MA-pakning – ændring af luftarter (f.eks. Pølser, snittet grønt, )</a:t>
            </a:r>
          </a:p>
          <a:p>
            <a:pPr eaLnBrk="1" hangingPunct="1">
              <a:buFontTx/>
              <a:buNone/>
            </a:pPr>
            <a:r>
              <a:rPr lang="da-DK" altLang="da-DK" sz="2800" smtClean="0"/>
              <a:t>	- Nitrogen, ilt, kuldioxid </a:t>
            </a:r>
          </a:p>
          <a:p>
            <a:pPr eaLnBrk="1" hangingPunct="1"/>
            <a:r>
              <a:rPr lang="da-DK" altLang="da-DK" sz="2800" smtClean="0"/>
              <a:t>Åbning af en pakket                                   levnedsmiddel giver ændret                            holdbarhed (fastsæt selv).</a:t>
            </a:r>
          </a:p>
          <a:p>
            <a:pPr eaLnBrk="1" hangingPunct="1"/>
            <a:endParaRPr lang="da-DK" altLang="da-DK" sz="2800" smtClean="0"/>
          </a:p>
          <a:p>
            <a:pPr eaLnBrk="1" hangingPunct="1">
              <a:buFontTx/>
              <a:buNone/>
            </a:pPr>
            <a:endParaRPr lang="da-DK" altLang="da-DK" sz="2800" smtClean="0"/>
          </a:p>
          <a:p>
            <a:pPr eaLnBrk="1" hangingPunct="1"/>
            <a:endParaRPr lang="da-DK" altLang="da-DK" smtClean="0"/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/>
          <a:srcRect l="7979" t="13359" r="8682" b="11565"/>
          <a:stretch>
            <a:fillRect/>
          </a:stretch>
        </p:blipFill>
        <p:spPr bwMode="auto">
          <a:xfrm>
            <a:off x="6164351" y="3562597"/>
            <a:ext cx="2798673" cy="317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91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da-DK" altLang="da-DK" sz="4000" b="1" smtClean="0"/>
              <a:t>pH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da-DK" altLang="da-DK" smtClean="0"/>
          </a:p>
          <a:p>
            <a:pPr eaLnBrk="1" hangingPunct="1"/>
            <a:endParaRPr lang="da-DK" altLang="da-DK" smtClean="0"/>
          </a:p>
        </p:txBody>
      </p:sp>
      <p:pic>
        <p:nvPicPr>
          <p:cNvPr id="98308" name="Billede 2" descr="C:\Users\anderslotte\Pictures\untitled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0655" y="1415088"/>
            <a:ext cx="6991783" cy="208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611188" y="3500438"/>
            <a:ext cx="78898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a-DK" altLang="da-DK" sz="2400">
                <a:latin typeface="Calibri" pitchFamily="34" charset="0"/>
              </a:rPr>
              <a:t> </a:t>
            </a:r>
            <a:r>
              <a:rPr lang="da-DK" altLang="da-DK" sz="2800">
                <a:latin typeface="Calibri" pitchFamily="34" charset="0"/>
              </a:rPr>
              <a:t>Mikroorganismer kan kun vokse inden for et vist pH-interval (normalt inden for 6-8)</a:t>
            </a:r>
          </a:p>
          <a:p>
            <a:endParaRPr lang="da-DK" altLang="da-DK" sz="280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a-DK" altLang="da-DK" sz="2800">
                <a:latin typeface="Calibri" pitchFamily="34" charset="0"/>
              </a:rPr>
              <a:t> Kun få bakterier kan formere sig ved en</a:t>
            </a:r>
            <a:r>
              <a:rPr lang="en-US" altLang="da-DK" sz="2800">
                <a:latin typeface="Calibri" pitchFamily="34" charset="0"/>
              </a:rPr>
              <a:t> pH- </a:t>
            </a:r>
            <a:r>
              <a:rPr lang="da-DK" altLang="da-DK" sz="2800">
                <a:latin typeface="Calibri" pitchFamily="34" charset="0"/>
              </a:rPr>
              <a:t>værdi</a:t>
            </a:r>
            <a:endParaRPr lang="en-US" altLang="da-DK" sz="2800">
              <a:latin typeface="Calibri" pitchFamily="34" charset="0"/>
            </a:endParaRPr>
          </a:p>
          <a:p>
            <a:r>
              <a:rPr lang="en-US" altLang="da-DK" sz="2800">
                <a:latin typeface="Calibri" pitchFamily="34" charset="0"/>
              </a:rPr>
              <a:t>   </a:t>
            </a:r>
            <a:r>
              <a:rPr lang="da-DK" altLang="da-DK" sz="2800">
                <a:latin typeface="Calibri" pitchFamily="34" charset="0"/>
              </a:rPr>
              <a:t>mindre</a:t>
            </a:r>
            <a:r>
              <a:rPr lang="en-US" altLang="da-DK" sz="2800">
                <a:latin typeface="Calibri" pitchFamily="34" charset="0"/>
              </a:rPr>
              <a:t> end 4,5</a:t>
            </a:r>
          </a:p>
          <a:p>
            <a:endParaRPr lang="en-US" altLang="da-DK" sz="28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da-DK" altLang="da-DK" sz="2800">
                <a:latin typeface="Calibri" pitchFamily="34" charset="0"/>
              </a:rPr>
              <a:t> Gær og skimmelsvampe kan tåle lavere pH (2-6)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pH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639888"/>
            <a:ext cx="8229600" cy="4525962"/>
          </a:xfrm>
        </p:spPr>
        <p:txBody>
          <a:bodyPr/>
          <a:lstStyle/>
          <a:p>
            <a:pPr eaLnBrk="1" hangingPunct="1"/>
            <a:r>
              <a:rPr lang="da-DK" altLang="da-DK" smtClean="0"/>
              <a:t>Produkter med pH </a:t>
            </a:r>
            <a:r>
              <a:rPr lang="da-DK" altLang="da-DK" b="1" smtClean="0"/>
              <a:t>under</a:t>
            </a:r>
            <a:r>
              <a:rPr lang="da-DK" altLang="da-DK" smtClean="0"/>
              <a:t> 4,5</a:t>
            </a:r>
          </a:p>
          <a:p>
            <a:pPr eaLnBrk="1" hangingPunct="1">
              <a:buFontTx/>
              <a:buNone/>
            </a:pPr>
            <a:r>
              <a:rPr lang="da-DK" altLang="da-DK" smtClean="0"/>
              <a:t>	- syltede rødbeder, agurker, asier</a:t>
            </a:r>
          </a:p>
          <a:p>
            <a:pPr eaLnBrk="1" hangingPunct="1">
              <a:buFontTx/>
              <a:buNone/>
            </a:pPr>
            <a:r>
              <a:rPr lang="da-DK" altLang="da-DK" smtClean="0"/>
              <a:t>	- mayonnaise, remoulade, ketchup</a:t>
            </a:r>
          </a:p>
          <a:p>
            <a:pPr eaLnBrk="1" hangingPunct="1"/>
            <a:r>
              <a:rPr lang="da-DK" altLang="da-DK" smtClean="0"/>
              <a:t>Tilsat konserveringsmiddel </a:t>
            </a:r>
          </a:p>
          <a:p>
            <a:pPr eaLnBrk="1" hangingPunct="1"/>
            <a:r>
              <a:rPr lang="da-DK" altLang="da-DK" smtClean="0"/>
              <a:t>Opbevares udenfor køl dog kun uåbnet</a:t>
            </a:r>
          </a:p>
        </p:txBody>
      </p:sp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2"/>
          <a:srcRect l="24701" r="20468"/>
          <a:stretch>
            <a:fillRect/>
          </a:stretch>
        </p:blipFill>
        <p:spPr bwMode="auto">
          <a:xfrm>
            <a:off x="7744441" y="0"/>
            <a:ext cx="1399559" cy="298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93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Næring</a:t>
            </a:r>
            <a:endParaRPr lang="da-DK" altLang="da-DK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5750"/>
            <a:ext cx="5400675" cy="468153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b="1" i="1" dirty="0" smtClean="0"/>
              <a:t>Krydskontaminering/krydssmitte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da-DK" b="1" i="1" dirty="0" smtClean="0"/>
              <a:t>= Betyder overførsel af mikroorganismer fra en fødevare til en anden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da-DK" b="1" i="1" dirty="0" err="1" smtClean="0"/>
              <a:t>Efterkontaminering/gensmitte</a:t>
            </a:r>
            <a:endParaRPr lang="da-DK" b="1" i="1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da-DK" b="1" i="1" dirty="0" smtClean="0"/>
              <a:t>= Betyder tilførsel af nye bakterier på færdigtilberedt mad.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da-DK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Overførsel via beskidte hænder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Overførsel via beskidte redskaber og maskiner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Overførsel via beskidt emballage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Mellem forskellige råvarer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 smtClean="0"/>
              <a:t>Efter maden er tilberedt overførsel via brugte redskaber, skærebræt eller hænder</a:t>
            </a:r>
          </a:p>
        </p:txBody>
      </p:sp>
      <p:pic>
        <p:nvPicPr>
          <p:cNvPr id="100356" name="Billede 2" descr="C:\Users\anderslotte\Pictures\grøntsager.jpg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1863" y="1555750"/>
            <a:ext cx="2736850" cy="2305050"/>
          </a:xfrm>
        </p:spPr>
      </p:pic>
      <p:pic>
        <p:nvPicPr>
          <p:cNvPr id="100357" name="Billede 3" descr="C:\Users\anderslotte\Pictures\spækbræ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994150"/>
            <a:ext cx="273685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6903E-E738-46FA-B812-5E85C5D8642D}" type="slidenum">
              <a:rPr lang="da-DK" smtClean="0"/>
              <a:pPr>
                <a:defRPr/>
              </a:pPr>
              <a:t>94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Konserves s. 34-38</a:t>
            </a:r>
            <a:br>
              <a:rPr lang="da-DK" altLang="da-DK" b="1" smtClean="0"/>
            </a:br>
            <a:endParaRPr lang="da-DK" altLang="da-DK" sz="2400" b="1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08166"/>
            <a:ext cx="7785100" cy="453703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a-DK" altLang="da-DK" dirty="0" smtClean="0"/>
              <a:t>Der er 2 typer konserves. Hel og halvkonserves.</a:t>
            </a:r>
          </a:p>
          <a:p>
            <a:pPr eaLnBrk="1" hangingPunct="1">
              <a:buFontTx/>
              <a:buNone/>
            </a:pPr>
            <a:endParaRPr lang="da-DK" altLang="da-DK" b="1" dirty="0" smtClean="0"/>
          </a:p>
          <a:p>
            <a:pPr eaLnBrk="1" hangingPunct="1">
              <a:buFontTx/>
              <a:buNone/>
            </a:pPr>
            <a:r>
              <a:rPr lang="da-DK" altLang="da-DK" b="1" dirty="0" smtClean="0"/>
              <a:t>Helkonserves</a:t>
            </a:r>
          </a:p>
          <a:p>
            <a:pPr eaLnBrk="1" hangingPunct="1"/>
            <a:r>
              <a:rPr lang="da-DK" altLang="da-DK" sz="2800" dirty="0" smtClean="0"/>
              <a:t>Holdbarhed i 12 mdr. ved 20</a:t>
            </a:r>
            <a:r>
              <a:rPr lang="en-US" altLang="da-DK" sz="2800" dirty="0" smtClean="0"/>
              <a:t>° C</a:t>
            </a:r>
          </a:p>
          <a:p>
            <a:pPr eaLnBrk="1" hangingPunct="1"/>
            <a:r>
              <a:rPr lang="en-US" altLang="da-DK" sz="2800" dirty="0" smtClean="0"/>
              <a:t>121° C I min. 15 min</a:t>
            </a:r>
          </a:p>
          <a:p>
            <a:pPr eaLnBrk="1" hangingPunct="1"/>
            <a:r>
              <a:rPr lang="da-DK" altLang="da-DK" sz="2800" dirty="0" smtClean="0"/>
              <a:t>Eks. Dåsefrugt, flåede tomater,                  torskerogn, tun </a:t>
            </a:r>
          </a:p>
          <a:p>
            <a:pPr eaLnBrk="1" hangingPunct="1"/>
            <a:r>
              <a:rPr lang="da-DK" altLang="da-DK" sz="2800" dirty="0" smtClean="0"/>
              <a:t>OBS. Bulede dåser </a:t>
            </a:r>
          </a:p>
          <a:p>
            <a:pPr eaLnBrk="1" hangingPunct="1">
              <a:buFontTx/>
              <a:buNone/>
            </a:pPr>
            <a:endParaRPr lang="da-DK" altLang="da-DK" dirty="0" smtClean="0"/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2"/>
          <a:srcRect l="5904" t="18483" r="7590" b="12846"/>
          <a:stretch>
            <a:fillRect/>
          </a:stretch>
        </p:blipFill>
        <p:spPr bwMode="auto">
          <a:xfrm>
            <a:off x="6702601" y="5142016"/>
            <a:ext cx="2160412" cy="171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95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smtClean="0"/>
              <a:t>Konserves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a-DK" altLang="da-DK" b="1" smtClean="0"/>
              <a:t>Halvkonserves</a:t>
            </a:r>
          </a:p>
          <a:p>
            <a:pPr eaLnBrk="1" hangingPunct="1"/>
            <a:r>
              <a:rPr lang="da-DK" altLang="da-DK" smtClean="0"/>
              <a:t>Forstås en ikke-varmebehandlet fødevare</a:t>
            </a:r>
          </a:p>
          <a:p>
            <a:pPr eaLnBrk="1" hangingPunct="1"/>
            <a:r>
              <a:rPr lang="da-DK" altLang="da-DK" smtClean="0"/>
              <a:t>Holdbarhed forlænget ved tilsætning af salt, syre, sukker, konserveringsmiddel</a:t>
            </a:r>
          </a:p>
          <a:p>
            <a:pPr eaLnBrk="1" hangingPunct="1"/>
            <a:r>
              <a:rPr lang="da-DK" altLang="da-DK" smtClean="0"/>
              <a:t>Opbevarings temp. Max. 10</a:t>
            </a:r>
            <a:r>
              <a:rPr lang="en-US" altLang="da-DK" smtClean="0"/>
              <a:t>° C</a:t>
            </a:r>
          </a:p>
          <a:p>
            <a:pPr eaLnBrk="1" hangingPunct="1"/>
            <a:r>
              <a:rPr lang="da-DK" altLang="da-DK" smtClean="0"/>
              <a:t>Eksempelvis</a:t>
            </a:r>
            <a:r>
              <a:rPr lang="en-US" altLang="da-DK" smtClean="0"/>
              <a:t>:</a:t>
            </a:r>
          </a:p>
          <a:p>
            <a:pPr lvl="1" eaLnBrk="1" hangingPunct="1">
              <a:buFont typeface="Arial" charset="0"/>
              <a:buNone/>
            </a:pPr>
            <a:r>
              <a:rPr lang="en-US" altLang="da-DK" smtClean="0"/>
              <a:t>Kaviar, gaffelbidder</a:t>
            </a:r>
          </a:p>
          <a:p>
            <a:pPr lvl="1" eaLnBrk="1" hangingPunct="1">
              <a:buFont typeface="Arial" charset="0"/>
              <a:buNone/>
            </a:pPr>
            <a:r>
              <a:rPr lang="en-US" altLang="da-DK" smtClean="0"/>
              <a:t>Marinerede sild. Kryddersild, karrysild</a:t>
            </a:r>
          </a:p>
          <a:p>
            <a:pPr lvl="1" eaLnBrk="1" hangingPunct="1">
              <a:buFont typeface="Arial" charset="0"/>
              <a:buNone/>
            </a:pPr>
            <a:endParaRPr lang="en-US" altLang="da-DK" smtClean="0"/>
          </a:p>
          <a:p>
            <a:pPr lvl="1" eaLnBrk="1" hangingPunct="1">
              <a:buFont typeface="Arial" charset="0"/>
              <a:buNone/>
            </a:pPr>
            <a:endParaRPr lang="en-US" altLang="da-DK" smtClean="0"/>
          </a:p>
          <a:p>
            <a:pPr eaLnBrk="1" hangingPunct="1"/>
            <a:endParaRPr lang="da-DK" altLang="da-DK" smtClean="0"/>
          </a:p>
        </p:txBody>
      </p:sp>
      <p:pic>
        <p:nvPicPr>
          <p:cNvPr id="102404" name="Picture 5" descr="http://shop-dovgan.de/images/lachs_kaviar_dovgan_DeLux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0"/>
            <a:ext cx="17145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7" descr="http://ricewood.dk/images/marineredebidder-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3979533"/>
            <a:ext cx="128587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96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Konservering kan også være:</a:t>
            </a:r>
          </a:p>
        </p:txBody>
      </p:sp>
      <p:sp>
        <p:nvSpPr>
          <p:cNvPr id="103427" name="Pladsholder til indhold 2"/>
          <p:cNvSpPr>
            <a:spLocks noGrp="1"/>
          </p:cNvSpPr>
          <p:nvPr>
            <p:ph idx="1"/>
          </p:nvPr>
        </p:nvSpPr>
        <p:spPr>
          <a:xfrm>
            <a:off x="685800" y="1496291"/>
            <a:ext cx="7785100" cy="4548910"/>
          </a:xfrm>
        </p:spPr>
        <p:txBody>
          <a:bodyPr/>
          <a:lstStyle/>
          <a:p>
            <a:r>
              <a:rPr lang="da-DK" altLang="da-DK" dirty="0" smtClean="0"/>
              <a:t>Brug af konserveringsmidler f. eks E 250</a:t>
            </a:r>
          </a:p>
          <a:p>
            <a:endParaRPr lang="da-DK" altLang="da-DK" dirty="0" smtClean="0"/>
          </a:p>
          <a:p>
            <a:r>
              <a:rPr lang="da-DK" altLang="da-DK" dirty="0" smtClean="0"/>
              <a:t>Røgning ( Bacon, skinke, fisk)</a:t>
            </a:r>
          </a:p>
          <a:p>
            <a:pPr>
              <a:buFont typeface="Arial" charset="0"/>
              <a:buNone/>
            </a:pPr>
            <a:endParaRPr lang="da-DK" altLang="da-DK" dirty="0" smtClean="0"/>
          </a:p>
          <a:p>
            <a:r>
              <a:rPr lang="da-DK" altLang="da-DK" dirty="0" smtClean="0"/>
              <a:t>Stråling (Krydderier)</a:t>
            </a:r>
          </a:p>
        </p:txBody>
      </p:sp>
      <p:pic>
        <p:nvPicPr>
          <p:cNvPr id="103428" name="Picture 2" descr="http://www.hjerting-laks.dk/uploadImages/si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5081" y="4450675"/>
            <a:ext cx="3065860" cy="212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4" descr="http://www.mainplot.com/wp-content/uploads/2010/07/Krydderier-med-punk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5000254"/>
            <a:ext cx="30718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97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4000" b="1" smtClean="0"/>
              <a:t>Mikroorganismers vækstbetingelser 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pPr eaLnBrk="1" hangingPunct="1"/>
            <a:r>
              <a:rPr lang="da-DK" altLang="da-DK" sz="2800" b="1" smtClean="0"/>
              <a:t>Vækstbetingelser:</a:t>
            </a:r>
          </a:p>
          <a:p>
            <a:pPr eaLnBrk="1" hangingPunct="1">
              <a:buFontTx/>
              <a:buNone/>
            </a:pPr>
            <a:r>
              <a:rPr lang="da-DK" altLang="da-DK" sz="2800" smtClean="0"/>
              <a:t>	-</a:t>
            </a:r>
          </a:p>
          <a:p>
            <a:pPr eaLnBrk="1" hangingPunct="1">
              <a:buFontTx/>
              <a:buNone/>
            </a:pPr>
            <a:r>
              <a:rPr lang="da-DK" altLang="da-DK" sz="2800" smtClean="0"/>
              <a:t>	-  </a:t>
            </a:r>
          </a:p>
          <a:p>
            <a:pPr eaLnBrk="1" hangingPunct="1">
              <a:buFontTx/>
              <a:buNone/>
            </a:pPr>
            <a:r>
              <a:rPr lang="da-DK" altLang="da-DK" sz="2800" smtClean="0"/>
              <a:t>	- </a:t>
            </a:r>
          </a:p>
          <a:p>
            <a:pPr eaLnBrk="1" hangingPunct="1">
              <a:buFontTx/>
              <a:buNone/>
            </a:pPr>
            <a:r>
              <a:rPr lang="da-DK" altLang="da-DK" sz="2800" smtClean="0"/>
              <a:t>	- </a:t>
            </a:r>
          </a:p>
          <a:p>
            <a:pPr eaLnBrk="1" hangingPunct="1">
              <a:buFontTx/>
              <a:buNone/>
            </a:pPr>
            <a:r>
              <a:rPr lang="da-DK" altLang="da-DK" sz="2800" smtClean="0"/>
              <a:t>	- </a:t>
            </a:r>
            <a:endParaRPr lang="da-DK" altLang="da-DK" sz="2800" b="1" smtClean="0"/>
          </a:p>
          <a:p>
            <a:pPr eaLnBrk="1" hangingPunct="1"/>
            <a:r>
              <a:rPr lang="da-DK" altLang="da-DK" sz="2800" smtClean="0"/>
              <a:t>Jo bedre vækstbetingelserne er, jo hurtigere vil de formere sig og jo bedre trivsel</a:t>
            </a:r>
          </a:p>
          <a:p>
            <a:pPr eaLnBrk="1" hangingPunct="1">
              <a:buFontTx/>
              <a:buNone/>
            </a:pPr>
            <a:endParaRPr lang="da-DK" altLang="da-DK" sz="2400" smtClean="0"/>
          </a:p>
          <a:p>
            <a:pPr eaLnBrk="1" hangingPunct="1">
              <a:buFontTx/>
              <a:buNone/>
            </a:pPr>
            <a:endParaRPr lang="da-DK" altLang="da-DK" sz="2400" smtClean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80A63-9651-4C10-911B-0C3D3EA038E0}" type="slidenum">
              <a:rPr lang="da-DK" smtClean="0"/>
              <a:pPr>
                <a:defRPr/>
              </a:pPr>
              <a:t>98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a-DK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Opgaver</a:t>
            </a:r>
            <a:r>
              <a:rPr lang="da-DK" sz="6000" dirty="0" smtClean="0"/>
              <a:t> </a:t>
            </a:r>
          </a:p>
        </p:txBody>
      </p:sp>
      <p:sp>
        <p:nvSpPr>
          <p:cNvPr id="1054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7910" y="3429000"/>
            <a:ext cx="6400800" cy="175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a-DK" altLang="da-DK" sz="4400" dirty="0" smtClean="0">
                <a:solidFill>
                  <a:schemeClr val="tx1"/>
                </a:solidFill>
              </a:rPr>
              <a:t>Spørgsmål side 88 spørgsmål 1-12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BF08-E805-4185-813A-E8736A8102A3}" type="slidenum">
              <a:rPr lang="da-DK" smtClean="0"/>
              <a:pPr>
                <a:defRPr/>
              </a:pPr>
              <a:t>99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8732</TotalTime>
  <Words>4718</Words>
  <Application>Microsoft Office PowerPoint</Application>
  <PresentationFormat>Skærmshow (4:3)</PresentationFormat>
  <Paragraphs>1195</Paragraphs>
  <Slides>154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154</vt:i4>
      </vt:variant>
    </vt:vector>
  </HeadingPairs>
  <TitlesOfParts>
    <vt:vector size="155" baseType="lpstr">
      <vt:lpstr>Office Theme</vt:lpstr>
      <vt:lpstr> Almen fødevarehygiejne – Certifikat uddannelse</vt:lpstr>
      <vt:lpstr>Mål for Fødevare certifikatuddannelsen</vt:lpstr>
      <vt:lpstr>Mål for Fødevare certifikatuddannelsen</vt:lpstr>
      <vt:lpstr>Program for almen fødevarehygiejne - Certifikatuddannelsen</vt:lpstr>
      <vt:lpstr>Prøven til hygiejnecertifikat</vt:lpstr>
      <vt:lpstr>Almen fødevarehygiejne</vt:lpstr>
      <vt:lpstr>Lovgivning, Fødevarekontrol og smiley s. 9</vt:lpstr>
      <vt:lpstr>Hvorfor er fødevarehygiejne vigtig?</vt:lpstr>
      <vt:lpstr>Hvorfor er  fødevarehygiejne vigtigt?</vt:lpstr>
      <vt:lpstr>Uddannelse i fødevarehygiejne tidligere</vt:lpstr>
      <vt:lpstr>Uddannelse i fødevarehygiejne</vt:lpstr>
      <vt:lpstr>Virksomheder der behandler fødevarer, skal følge en række bestemmelser  </vt:lpstr>
      <vt:lpstr>Lovgivningen </vt:lpstr>
      <vt:lpstr>Lovgivningen </vt:lpstr>
      <vt:lpstr>Lovgivningen</vt:lpstr>
      <vt:lpstr>Lovgivningen</vt:lpstr>
      <vt:lpstr>Eksempler</vt:lpstr>
      <vt:lpstr>Fødevarestyrelsens fødevareenhed</vt:lpstr>
      <vt:lpstr>Fødevarekontrol</vt:lpstr>
      <vt:lpstr>Fødevarekontrol</vt:lpstr>
      <vt:lpstr>Mikrobiologisk  prøveudtagning</vt:lpstr>
      <vt:lpstr>Smiley ordning</vt:lpstr>
      <vt:lpstr>Efter kontrolbesøg</vt:lpstr>
      <vt:lpstr>PowerPoint-præsentation</vt:lpstr>
      <vt:lpstr>‘Elite-virksomheder’</vt:lpstr>
      <vt:lpstr>Fødevarestyrelsen</vt:lpstr>
      <vt:lpstr>Film – Fødevare kontrollen 1 </vt:lpstr>
      <vt:lpstr>Spørgsmål - Fødevareregionen</vt:lpstr>
      <vt:lpstr>Personlig hygiejne  </vt:lpstr>
      <vt:lpstr>Personlig hygiejne s. 82</vt:lpstr>
      <vt:lpstr>Personlig hygiejne </vt:lpstr>
      <vt:lpstr>Håndhygiejne</vt:lpstr>
      <vt:lpstr>PowerPoint-præsentation</vt:lpstr>
      <vt:lpstr>Vask altid hænderne</vt:lpstr>
      <vt:lpstr>Hvordan vaskes hænderne?</vt:lpstr>
      <vt:lpstr>Sår</vt:lpstr>
      <vt:lpstr>Syge mennesker</vt:lpstr>
      <vt:lpstr>Arbejdstøj</vt:lpstr>
      <vt:lpstr>Spørgsmål s.94 og 95 nr. 32 til 40</vt:lpstr>
      <vt:lpstr>Film om dilemmaer</vt:lpstr>
      <vt:lpstr>Kritiske kontrolpunkter</vt:lpstr>
      <vt:lpstr>Kritiske punkter ved personlig hygiejne</vt:lpstr>
      <vt:lpstr>Vedligeholdelse Rengøring  Desinfektion  </vt:lpstr>
      <vt:lpstr>Vedligeholdelse s. 76</vt:lpstr>
      <vt:lpstr>Kontrolpunkter og styring</vt:lpstr>
      <vt:lpstr>Rengøring s. 77-81</vt:lpstr>
      <vt:lpstr>Rengøringsmidler</vt:lpstr>
      <vt:lpstr>Rengøringsmidler</vt:lpstr>
      <vt:lpstr>Dosering</vt:lpstr>
      <vt:lpstr>Rengøring</vt:lpstr>
      <vt:lpstr>Faremærkning</vt:lpstr>
      <vt:lpstr>Faremærkning</vt:lpstr>
      <vt:lpstr>R og S- sætninger</vt:lpstr>
      <vt:lpstr>Opvaskemaskine </vt:lpstr>
      <vt:lpstr>Desinfektion</vt:lpstr>
      <vt:lpstr>Spørgsmål s.95 og 96 nr. 41 til 45</vt:lpstr>
      <vt:lpstr>Forurening af madvarer</vt:lpstr>
      <vt:lpstr>Forurening af madvarer s. 16</vt:lpstr>
      <vt:lpstr>Fysisk forurening</vt:lpstr>
      <vt:lpstr>Fysisk forurening</vt:lpstr>
      <vt:lpstr>Kemisk forurening</vt:lpstr>
      <vt:lpstr>Kemisk forurening</vt:lpstr>
      <vt:lpstr>Mikrobiologisk forurening </vt:lpstr>
      <vt:lpstr>Mikrobiologisk forurening </vt:lpstr>
      <vt:lpstr>Mikroorganismer</vt:lpstr>
      <vt:lpstr>Registrerede sygdomstilfælde</vt:lpstr>
      <vt:lpstr>               Mikroorganismer s. 18</vt:lpstr>
      <vt:lpstr>Bakteriens formering</vt:lpstr>
      <vt:lpstr>Bakterie antal</vt:lpstr>
      <vt:lpstr> Sporer </vt:lpstr>
      <vt:lpstr>Sporedannende bakterier</vt:lpstr>
      <vt:lpstr>Gærsvampe</vt:lpstr>
      <vt:lpstr>Skimmelsvampe</vt:lpstr>
      <vt:lpstr>Virus</vt:lpstr>
      <vt:lpstr>Parasitter</vt:lpstr>
      <vt:lpstr>Pause…</vt:lpstr>
      <vt:lpstr>Mikroorganismer s. 20-23</vt:lpstr>
      <vt:lpstr>De nyttige mikroorganismer</vt:lpstr>
      <vt:lpstr>De nyttige mikroorganismer</vt:lpstr>
      <vt:lpstr>De fordærvende mikroorganismer Bakterier</vt:lpstr>
      <vt:lpstr>Fordærvede mikroorganismer Gærsvampe + skimmelsvampe</vt:lpstr>
      <vt:lpstr>Sygdomsforløb ved forskellige patogene mikroorganismer s. 24-29</vt:lpstr>
      <vt:lpstr>Toksin</vt:lpstr>
      <vt:lpstr>Toksin-dannende bakterier</vt:lpstr>
      <vt:lpstr>Sygdomsfremkaldende mikroorganismer</vt:lpstr>
      <vt:lpstr>Opgave</vt:lpstr>
      <vt:lpstr>PowerPoint-præsentation</vt:lpstr>
      <vt:lpstr>Begrænsning af mikroorganismers  vækstbetingelser s.30-38 </vt:lpstr>
      <vt:lpstr>Temperatur</vt:lpstr>
      <vt:lpstr>Vandaktivitet(Fugtighed)</vt:lpstr>
      <vt:lpstr>Ilt </vt:lpstr>
      <vt:lpstr>pH</vt:lpstr>
      <vt:lpstr>pH</vt:lpstr>
      <vt:lpstr>Næring</vt:lpstr>
      <vt:lpstr>Konserves s. 34-38 </vt:lpstr>
      <vt:lpstr>Konserves</vt:lpstr>
      <vt:lpstr>Konservering kan også være:</vt:lpstr>
      <vt:lpstr>Mikroorganismers vækstbetingelser </vt:lpstr>
      <vt:lpstr>         Opgaver </vt:lpstr>
      <vt:lpstr>Behandling af råvarer og egenkontrol s.46-75</vt:lpstr>
      <vt:lpstr>Råvarer </vt:lpstr>
      <vt:lpstr>Råvarer</vt:lpstr>
      <vt:lpstr>Råvarer</vt:lpstr>
      <vt:lpstr>Råvarer</vt:lpstr>
      <vt:lpstr>Råvarer</vt:lpstr>
      <vt:lpstr>Råvarer</vt:lpstr>
      <vt:lpstr>Råvarer</vt:lpstr>
      <vt:lpstr>Råvarer</vt:lpstr>
      <vt:lpstr>Opbevaring</vt:lpstr>
      <vt:lpstr>Opbevaring</vt:lpstr>
      <vt:lpstr>Køletemperatur</vt:lpstr>
      <vt:lpstr>Køletemperatur</vt:lpstr>
      <vt:lpstr>Opbevaring af levnedsmidler</vt:lpstr>
      <vt:lpstr>Hvor skal varerne stå?</vt:lpstr>
      <vt:lpstr>Opbevaringsopgave</vt:lpstr>
      <vt:lpstr>Produktion</vt:lpstr>
      <vt:lpstr>Produktion</vt:lpstr>
      <vt:lpstr>Varmebehandling: 75°C </vt:lpstr>
      <vt:lpstr>Varmebehandling</vt:lpstr>
      <vt:lpstr>Undtagelsesregler</vt:lpstr>
      <vt:lpstr>Ingen regel uden undtagelser</vt:lpstr>
      <vt:lpstr>Varmholdning 65°C </vt:lpstr>
      <vt:lpstr>Nedkøling</vt:lpstr>
      <vt:lpstr>Optøning af kød</vt:lpstr>
      <vt:lpstr>Optøning af kød</vt:lpstr>
      <vt:lpstr>Genopvarmning 75°C</vt:lpstr>
      <vt:lpstr>Anretning og servering</vt:lpstr>
      <vt:lpstr>Buffet servering</vt:lpstr>
      <vt:lpstr>Regler for genbrug af mad</vt:lpstr>
      <vt:lpstr>Kollegiekøkkenet</vt:lpstr>
      <vt:lpstr>Pause…</vt:lpstr>
      <vt:lpstr>Egenkontrol s. 39</vt:lpstr>
      <vt:lpstr>Egenkontrol</vt:lpstr>
      <vt:lpstr>Krav til egenkontrollens tilrettelæggelse </vt:lpstr>
      <vt:lpstr>1. Trin Udpegning af risici</vt:lpstr>
      <vt:lpstr>Trin 2. Styring af kritiske kontrolpunkter</vt:lpstr>
      <vt:lpstr>Trin 2. Styring af kritiske kontrolpunkter</vt:lpstr>
      <vt:lpstr>Trin 2. Typiske kritiske kontrolpunkter</vt:lpstr>
      <vt:lpstr>Trin 2.</vt:lpstr>
      <vt:lpstr>Trin 3. Overvågningsprocedurer</vt:lpstr>
      <vt:lpstr>Trin 3. Overvågningsprocedurer</vt:lpstr>
      <vt:lpstr>Trin 4 . Løsning af problemer/Fejlhåndtering</vt:lpstr>
      <vt:lpstr>Trin 5. Revision</vt:lpstr>
      <vt:lpstr>Egenkontrol i praksis</vt:lpstr>
      <vt:lpstr>Elektronisk egenkontrol</vt:lpstr>
      <vt:lpstr>Spørgsmål til egenkontrol</vt:lpstr>
      <vt:lpstr>Opgave i egenkontrol s. 90-94 spørgsmål 12-31</vt:lpstr>
      <vt:lpstr>Fødevarerazzia rykker ud 2</vt:lpstr>
      <vt:lpstr>Opgave i egenkontrol</vt:lpstr>
      <vt:lpstr>Allergener i maden</vt:lpstr>
      <vt:lpstr>Ingredienser der altid skal deklareres i forhold til allergener</vt:lpstr>
      <vt:lpstr>Lovkrav til næringsdeklarationen </vt:lpstr>
      <vt:lpstr>Repetition</vt:lpstr>
      <vt:lpstr>Prøve til hygiejnecertifikat</vt:lpstr>
    </vt:vector>
  </TitlesOfParts>
  <Company>Par No 1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Lars Thulin</dc:creator>
  <cp:lastModifiedBy>Katrine Olesen Hinge</cp:lastModifiedBy>
  <cp:revision>232</cp:revision>
  <cp:lastPrinted>2016-03-15T11:10:13Z</cp:lastPrinted>
  <dcterms:created xsi:type="dcterms:W3CDTF">2011-02-14T13:27:31Z</dcterms:created>
  <dcterms:modified xsi:type="dcterms:W3CDTF">2016-03-16T14:09:01Z</dcterms:modified>
</cp:coreProperties>
</file>